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1" r:id="rId4"/>
    <p:sldMasterId id="2147483710" r:id="rId5"/>
  </p:sldMasterIdLst>
  <p:notesMasterIdLst>
    <p:notesMasterId r:id="rId120"/>
  </p:notesMasterIdLst>
  <p:sldIdLst>
    <p:sldId id="11438" r:id="rId6"/>
    <p:sldId id="11644" r:id="rId7"/>
    <p:sldId id="11467" r:id="rId8"/>
    <p:sldId id="11468" r:id="rId9"/>
    <p:sldId id="11471" r:id="rId10"/>
    <p:sldId id="11472" r:id="rId11"/>
    <p:sldId id="11473" r:id="rId12"/>
    <p:sldId id="11503" r:id="rId13"/>
    <p:sldId id="11474" r:id="rId14"/>
    <p:sldId id="11475" r:id="rId15"/>
    <p:sldId id="11476" r:id="rId16"/>
    <p:sldId id="11477" r:id="rId17"/>
    <p:sldId id="11478" r:id="rId18"/>
    <p:sldId id="11479" r:id="rId19"/>
    <p:sldId id="11480" r:id="rId20"/>
    <p:sldId id="11481" r:id="rId21"/>
    <p:sldId id="11482" r:id="rId22"/>
    <p:sldId id="11483" r:id="rId23"/>
    <p:sldId id="11484" r:id="rId24"/>
    <p:sldId id="11485" r:id="rId25"/>
    <p:sldId id="11486" r:id="rId26"/>
    <p:sldId id="11487" r:id="rId27"/>
    <p:sldId id="11488" r:id="rId28"/>
    <p:sldId id="11489" r:id="rId29"/>
    <p:sldId id="11490" r:id="rId30"/>
    <p:sldId id="11491" r:id="rId31"/>
    <p:sldId id="11492" r:id="rId32"/>
    <p:sldId id="11493" r:id="rId33"/>
    <p:sldId id="11494" r:id="rId34"/>
    <p:sldId id="11495" r:id="rId35"/>
    <p:sldId id="11496" r:id="rId36"/>
    <p:sldId id="11497" r:id="rId37"/>
    <p:sldId id="11498" r:id="rId38"/>
    <p:sldId id="11499" r:id="rId39"/>
    <p:sldId id="11500" r:id="rId40"/>
    <p:sldId id="11501" r:id="rId41"/>
    <p:sldId id="11502" r:id="rId42"/>
    <p:sldId id="11504" r:id="rId43"/>
    <p:sldId id="11505" r:id="rId44"/>
    <p:sldId id="11506" r:id="rId45"/>
    <p:sldId id="11507" r:id="rId46"/>
    <p:sldId id="11508" r:id="rId47"/>
    <p:sldId id="11509" r:id="rId48"/>
    <p:sldId id="11510" r:id="rId49"/>
    <p:sldId id="11511" r:id="rId50"/>
    <p:sldId id="11512" r:id="rId51"/>
    <p:sldId id="11513" r:id="rId52"/>
    <p:sldId id="11514" r:id="rId53"/>
    <p:sldId id="11515" r:id="rId54"/>
    <p:sldId id="11516" r:id="rId55"/>
    <p:sldId id="11517" r:id="rId56"/>
    <p:sldId id="11518" r:id="rId57"/>
    <p:sldId id="11519" r:id="rId58"/>
    <p:sldId id="11520" r:id="rId59"/>
    <p:sldId id="11521" r:id="rId60"/>
    <p:sldId id="11522" r:id="rId61"/>
    <p:sldId id="11523" r:id="rId62"/>
    <p:sldId id="11524" r:id="rId63"/>
    <p:sldId id="11525" r:id="rId64"/>
    <p:sldId id="11526" r:id="rId65"/>
    <p:sldId id="11527" r:id="rId66"/>
    <p:sldId id="11528" r:id="rId67"/>
    <p:sldId id="11529" r:id="rId68"/>
    <p:sldId id="11530" r:id="rId69"/>
    <p:sldId id="11531" r:id="rId70"/>
    <p:sldId id="11586" r:id="rId71"/>
    <p:sldId id="11587" r:id="rId72"/>
    <p:sldId id="11588" r:id="rId73"/>
    <p:sldId id="11589" r:id="rId74"/>
    <p:sldId id="11590" r:id="rId75"/>
    <p:sldId id="11591" r:id="rId76"/>
    <p:sldId id="11592" r:id="rId77"/>
    <p:sldId id="11593" r:id="rId78"/>
    <p:sldId id="11660" r:id="rId79"/>
    <p:sldId id="288" r:id="rId80"/>
    <p:sldId id="276" r:id="rId81"/>
    <p:sldId id="271" r:id="rId82"/>
    <p:sldId id="281" r:id="rId83"/>
    <p:sldId id="283" r:id="rId84"/>
    <p:sldId id="284" r:id="rId85"/>
    <p:sldId id="273" r:id="rId86"/>
    <p:sldId id="285" r:id="rId87"/>
    <p:sldId id="274" r:id="rId88"/>
    <p:sldId id="11120" r:id="rId89"/>
    <p:sldId id="11121" r:id="rId90"/>
    <p:sldId id="11118" r:id="rId91"/>
    <p:sldId id="11126" r:id="rId92"/>
    <p:sldId id="11129" r:id="rId93"/>
    <p:sldId id="11130" r:id="rId94"/>
    <p:sldId id="11661" r:id="rId95"/>
    <p:sldId id="11654" r:id="rId96"/>
    <p:sldId id="294" r:id="rId97"/>
    <p:sldId id="298" r:id="rId98"/>
    <p:sldId id="326" r:id="rId99"/>
    <p:sldId id="325" r:id="rId100"/>
    <p:sldId id="328" r:id="rId101"/>
    <p:sldId id="330" r:id="rId102"/>
    <p:sldId id="329" r:id="rId103"/>
    <p:sldId id="332" r:id="rId104"/>
    <p:sldId id="331" r:id="rId105"/>
    <p:sldId id="333" r:id="rId106"/>
    <p:sldId id="327" r:id="rId107"/>
    <p:sldId id="11646" r:id="rId108"/>
    <p:sldId id="11647" r:id="rId109"/>
    <p:sldId id="11648" r:id="rId110"/>
    <p:sldId id="342" r:id="rId111"/>
    <p:sldId id="301" r:id="rId112"/>
    <p:sldId id="343" r:id="rId113"/>
    <p:sldId id="302" r:id="rId114"/>
    <p:sldId id="303" r:id="rId115"/>
    <p:sldId id="304" r:id="rId116"/>
    <p:sldId id="295" r:id="rId117"/>
    <p:sldId id="11164" r:id="rId118"/>
    <p:sldId id="11027" r:id="rId1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75" autoAdjust="0"/>
  </p:normalViewPr>
  <p:slideViewPr>
    <p:cSldViewPr snapToGrid="0">
      <p:cViewPr varScale="1">
        <p:scale>
          <a:sx n="59" d="100"/>
          <a:sy n="59" d="100"/>
        </p:scale>
        <p:origin x="9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64980-AF21-41BB-A684-6F36BAC8A829}" type="datetimeFigureOut">
              <a:rPr lang="zh-CN" altLang="en-US" smtClean="0"/>
              <a:t>2024/11/28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8F56E-E958-41F6-9EFB-2A93B4320A35}" type="slidenum">
              <a:rPr lang="zh-CN" altLang="en-US" smtClean="0"/>
              <a:t>‹#›</a:t>
            </a:fld>
            <a:endParaRPr lang="zh-CN" altLang="en-US"/>
          </a:p>
        </p:txBody>
      </p:sp>
    </p:spTree>
    <p:extLst>
      <p:ext uri="{BB962C8B-B14F-4D97-AF65-F5344CB8AC3E}">
        <p14:creationId xmlns:p14="http://schemas.microsoft.com/office/powerpoint/2010/main" val="3580763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75</a:t>
            </a:fld>
            <a:endParaRPr lang="zh-CN" altLang="en-US"/>
          </a:p>
        </p:txBody>
      </p:sp>
    </p:spTree>
    <p:extLst>
      <p:ext uri="{BB962C8B-B14F-4D97-AF65-F5344CB8AC3E}">
        <p14:creationId xmlns:p14="http://schemas.microsoft.com/office/powerpoint/2010/main" val="1678045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千穿万穿马屁不穿</a:t>
            </a:r>
          </a:p>
        </p:txBody>
      </p:sp>
    </p:spTree>
    <p:extLst>
      <p:ext uri="{BB962C8B-B14F-4D97-AF65-F5344CB8AC3E}">
        <p14:creationId xmlns:p14="http://schemas.microsoft.com/office/powerpoint/2010/main" val="71711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生成故事不再话下，就是比较平淡，但足以用于故事接龙小应用</a:t>
            </a:r>
          </a:p>
        </p:txBody>
      </p:sp>
    </p:spTree>
    <p:extLst>
      <p:ext uri="{BB962C8B-B14F-4D97-AF65-F5344CB8AC3E}">
        <p14:creationId xmlns:p14="http://schemas.microsoft.com/office/powerpoint/2010/main" val="2078429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201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4718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自然语言处理会议在考虑不再分</a:t>
            </a:r>
            <a:r>
              <a:rPr lang="en-US" altLang="zh-CN" dirty="0"/>
              <a:t>track</a:t>
            </a:r>
            <a:endParaRPr lang="zh-CN" altLang="en-US" dirty="0"/>
          </a:p>
        </p:txBody>
      </p:sp>
    </p:spTree>
    <p:extLst>
      <p:ext uri="{BB962C8B-B14F-4D97-AF65-F5344CB8AC3E}">
        <p14:creationId xmlns:p14="http://schemas.microsoft.com/office/powerpoint/2010/main" val="1525550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76</a:t>
            </a:fld>
            <a:endParaRPr lang="zh-CN" altLang="en-US"/>
          </a:p>
        </p:txBody>
      </p:sp>
    </p:spTree>
    <p:extLst>
      <p:ext uri="{BB962C8B-B14F-4D97-AF65-F5344CB8AC3E}">
        <p14:creationId xmlns:p14="http://schemas.microsoft.com/office/powerpoint/2010/main" val="2769647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77</a:t>
            </a:fld>
            <a:endParaRPr lang="zh-CN" altLang="en-US"/>
          </a:p>
        </p:txBody>
      </p:sp>
    </p:spTree>
    <p:extLst>
      <p:ext uri="{BB962C8B-B14F-4D97-AF65-F5344CB8AC3E}">
        <p14:creationId xmlns:p14="http://schemas.microsoft.com/office/powerpoint/2010/main" val="247284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78</a:t>
            </a:fld>
            <a:endParaRPr lang="zh-CN" altLang="en-US"/>
          </a:p>
        </p:txBody>
      </p:sp>
    </p:spTree>
    <p:extLst>
      <p:ext uri="{BB962C8B-B14F-4D97-AF65-F5344CB8AC3E}">
        <p14:creationId xmlns:p14="http://schemas.microsoft.com/office/powerpoint/2010/main" val="2612862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79</a:t>
            </a:fld>
            <a:endParaRPr lang="zh-CN" altLang="en-US"/>
          </a:p>
        </p:txBody>
      </p:sp>
    </p:spTree>
    <p:extLst>
      <p:ext uri="{BB962C8B-B14F-4D97-AF65-F5344CB8AC3E}">
        <p14:creationId xmlns:p14="http://schemas.microsoft.com/office/powerpoint/2010/main" val="344007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80</a:t>
            </a:fld>
            <a:endParaRPr lang="zh-CN" altLang="en-US"/>
          </a:p>
        </p:txBody>
      </p:sp>
    </p:spTree>
    <p:extLst>
      <p:ext uri="{BB962C8B-B14F-4D97-AF65-F5344CB8AC3E}">
        <p14:creationId xmlns:p14="http://schemas.microsoft.com/office/powerpoint/2010/main" val="3055620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先在</a:t>
            </a:r>
            <a:r>
              <a:rPr lang="en-US" altLang="zh-CN" dirty="0" err="1"/>
              <a:t>TriviaQA</a:t>
            </a:r>
            <a:r>
              <a:rPr lang="zh-CN" altLang="en-US" dirty="0"/>
              <a:t>上</a:t>
            </a:r>
            <a:r>
              <a:rPr lang="en-US" altLang="zh-CN" dirty="0"/>
              <a:t>fine-tune</a:t>
            </a:r>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82</a:t>
            </a:fld>
            <a:endParaRPr lang="zh-CN" altLang="en-US"/>
          </a:p>
        </p:txBody>
      </p:sp>
    </p:spTree>
    <p:extLst>
      <p:ext uri="{BB962C8B-B14F-4D97-AF65-F5344CB8AC3E}">
        <p14:creationId xmlns:p14="http://schemas.microsoft.com/office/powerpoint/2010/main" val="349365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83</a:t>
            </a:fld>
            <a:endParaRPr lang="zh-CN" altLang="en-US"/>
          </a:p>
        </p:txBody>
      </p:sp>
    </p:spTree>
    <p:extLst>
      <p:ext uri="{BB962C8B-B14F-4D97-AF65-F5344CB8AC3E}">
        <p14:creationId xmlns:p14="http://schemas.microsoft.com/office/powerpoint/2010/main" val="120671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大</a:t>
            </a:r>
            <a:r>
              <a:rPr lang="en-US" altLang="zh-CN" dirty="0"/>
              <a:t>V</a:t>
            </a:r>
            <a:r>
              <a:rPr lang="zh-CN" altLang="en-US" dirty="0"/>
              <a:t>曹政曾经说春节期间最容易产生口碑传播，有口碑的产品会在走亲访友时获得新用户</a:t>
            </a:r>
          </a:p>
        </p:txBody>
      </p:sp>
    </p:spTree>
    <p:extLst>
      <p:ext uri="{BB962C8B-B14F-4D97-AF65-F5344CB8AC3E}">
        <p14:creationId xmlns:p14="http://schemas.microsoft.com/office/powerpoint/2010/main" val="760297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84DF9-909B-4057-AFA6-6D2DA30E2D0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E1FAE6F-69D3-4866-80C3-FA75F0F0D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AA48A38-BB1A-4E72-9E2B-CFC4ACCF97BC}"/>
              </a:ext>
            </a:extLst>
          </p:cNvPr>
          <p:cNvSpPr>
            <a:spLocks noGrp="1"/>
          </p:cNvSpPr>
          <p:nvPr>
            <p:ph type="dt" sz="half" idx="10"/>
          </p:nvPr>
        </p:nvSpPr>
        <p:spPr/>
        <p:txBody>
          <a:bodyPr/>
          <a:lstStyle/>
          <a:p>
            <a:fld id="{00C4E88B-5FAF-4136-9736-2D531C43108B}"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D669355E-682D-4E1E-AFA8-C5C1D3E695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C01C07-4E63-4578-AF92-4993249EA8A2}"/>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3332620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7DDFF-7467-4519-9D8E-BA620E3B738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0836015-4E20-4BF3-A6A9-F917CEE98A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EA8704-4C84-4B5B-9F2F-F9D93D3B1466}"/>
              </a:ext>
            </a:extLst>
          </p:cNvPr>
          <p:cNvSpPr>
            <a:spLocks noGrp="1"/>
          </p:cNvSpPr>
          <p:nvPr>
            <p:ph type="dt" sz="half" idx="10"/>
          </p:nvPr>
        </p:nvSpPr>
        <p:spPr/>
        <p:txBody>
          <a:bodyPr/>
          <a:lstStyle/>
          <a:p>
            <a:fld id="{00C4E88B-5FAF-4136-9736-2D531C43108B}"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22EC28DE-6DD3-4981-A3CE-0D08BB54B6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732498-AFAE-4CEC-A518-D3CB425F90D5}"/>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41100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BB540D-42A5-44A1-91A2-3D88401E92A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A552E14-F940-417D-8A4B-8F7B1C88395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F66188-A193-4B0B-AAF8-75BFC8556B3A}"/>
              </a:ext>
            </a:extLst>
          </p:cNvPr>
          <p:cNvSpPr>
            <a:spLocks noGrp="1"/>
          </p:cNvSpPr>
          <p:nvPr>
            <p:ph type="dt" sz="half" idx="10"/>
          </p:nvPr>
        </p:nvSpPr>
        <p:spPr/>
        <p:txBody>
          <a:bodyPr/>
          <a:lstStyle/>
          <a:p>
            <a:fld id="{00C4E88B-5FAF-4136-9736-2D531C43108B}"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800FE4E6-C554-4007-AD7F-8212165D73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7DE61D-DB71-405C-ADA9-CDE0022C379D}"/>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2309087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8D3CC-466A-49BB-9DA1-8FFB17A4700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A5656E8-F89D-4C5C-8D67-14AB3BBB5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07C7B2-9290-46E7-91A6-5F044C1F0F9F}"/>
              </a:ext>
            </a:extLst>
          </p:cNvPr>
          <p:cNvSpPr>
            <a:spLocks noGrp="1"/>
          </p:cNvSpPr>
          <p:nvPr>
            <p:ph type="dt" sz="half" idx="10"/>
          </p:nvPr>
        </p:nvSpPr>
        <p:spPr/>
        <p:txBody>
          <a:bodyPr/>
          <a:lstStyle/>
          <a:p>
            <a:fld id="{629507FF-81BE-475E-AC3B-58BC20F6868D}"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3D3D4A56-7853-45DB-8D96-7E6B354933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A8B2BC-0A2B-4E9F-BAAC-B14EDA8E1AC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333535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04C8D-A177-4472-A90A-9CBF17C704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3228A-A180-4A8A-93E6-FC680D0342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3A1EB8-5842-4676-8F58-E29E5808764D}"/>
              </a:ext>
            </a:extLst>
          </p:cNvPr>
          <p:cNvSpPr>
            <a:spLocks noGrp="1"/>
          </p:cNvSpPr>
          <p:nvPr>
            <p:ph type="dt" sz="half" idx="10"/>
          </p:nvPr>
        </p:nvSpPr>
        <p:spPr/>
        <p:txBody>
          <a:bodyPr/>
          <a:lstStyle/>
          <a:p>
            <a:fld id="{629507FF-81BE-475E-AC3B-58BC20F6868D}"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F0957A99-EB5B-4369-B713-26A3A63EAD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862AC9-DE9B-40C0-BDFD-B9B9183058F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328167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DF5F4-EA1D-4DA4-B5B5-2BAB346007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74637E2-F13F-4D1F-8683-A9A0013CF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056B438-6520-4E58-945C-C98413B0058C}"/>
              </a:ext>
            </a:extLst>
          </p:cNvPr>
          <p:cNvSpPr>
            <a:spLocks noGrp="1"/>
          </p:cNvSpPr>
          <p:nvPr>
            <p:ph type="dt" sz="half" idx="10"/>
          </p:nvPr>
        </p:nvSpPr>
        <p:spPr/>
        <p:txBody>
          <a:bodyPr/>
          <a:lstStyle/>
          <a:p>
            <a:fld id="{629507FF-81BE-475E-AC3B-58BC20F6868D}"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654CD857-D5C2-43FA-A7BA-CFA9357F4E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94BA88-EFBC-4F66-B40F-3498BE964BDA}"/>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145245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9A17A-2917-43FC-ADA7-AD5250A1C8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884E1A-7E53-4C19-89E3-95B4A526FC3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8E1ABE-C894-4879-81E1-1ADF8EDD8C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3AF246-B796-47EC-BC1A-29FBB6640BF6}"/>
              </a:ext>
            </a:extLst>
          </p:cNvPr>
          <p:cNvSpPr>
            <a:spLocks noGrp="1"/>
          </p:cNvSpPr>
          <p:nvPr>
            <p:ph type="dt" sz="half" idx="10"/>
          </p:nvPr>
        </p:nvSpPr>
        <p:spPr/>
        <p:txBody>
          <a:bodyPr/>
          <a:lstStyle/>
          <a:p>
            <a:fld id="{629507FF-81BE-475E-AC3B-58BC20F6868D}" type="datetimeFigureOut">
              <a:rPr lang="zh-CN" altLang="en-US" smtClean="0"/>
              <a:t>2024/11/28</a:t>
            </a:fld>
            <a:endParaRPr lang="zh-CN" altLang="en-US"/>
          </a:p>
        </p:txBody>
      </p:sp>
      <p:sp>
        <p:nvSpPr>
          <p:cNvPr id="6" name="页脚占位符 5">
            <a:extLst>
              <a:ext uri="{FF2B5EF4-FFF2-40B4-BE49-F238E27FC236}">
                <a16:creationId xmlns:a16="http://schemas.microsoft.com/office/drawing/2014/main" id="{A7DF5387-2283-418B-B8EA-D88F034501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020045-0531-4FF9-A22D-D857CBD89B88}"/>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304059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0621E-6C63-4462-9E00-64D15A6255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02AB24-E2AA-4684-BA76-9580F9C3F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1AE86CB-DE2E-4F8A-946F-7FFACC2EFAF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C2CF62-1968-4AEB-9310-6820EE436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FDAA11-7A47-41F7-96CF-752FFD71A7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DC9DC9-B3BA-4E19-AAAC-957F2A0321FF}"/>
              </a:ext>
            </a:extLst>
          </p:cNvPr>
          <p:cNvSpPr>
            <a:spLocks noGrp="1"/>
          </p:cNvSpPr>
          <p:nvPr>
            <p:ph type="dt" sz="half" idx="10"/>
          </p:nvPr>
        </p:nvSpPr>
        <p:spPr/>
        <p:txBody>
          <a:bodyPr/>
          <a:lstStyle/>
          <a:p>
            <a:fld id="{629507FF-81BE-475E-AC3B-58BC20F6868D}" type="datetimeFigureOut">
              <a:rPr lang="zh-CN" altLang="en-US" smtClean="0"/>
              <a:t>2024/11/28</a:t>
            </a:fld>
            <a:endParaRPr lang="zh-CN" altLang="en-US"/>
          </a:p>
        </p:txBody>
      </p:sp>
      <p:sp>
        <p:nvSpPr>
          <p:cNvPr id="8" name="页脚占位符 7">
            <a:extLst>
              <a:ext uri="{FF2B5EF4-FFF2-40B4-BE49-F238E27FC236}">
                <a16:creationId xmlns:a16="http://schemas.microsoft.com/office/drawing/2014/main" id="{31D13A17-E399-4386-A11C-28EDC66888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0D2B4F5-251F-4B01-ADBE-4A2F87C5C44D}"/>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93494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D298F-1EDA-4DD1-9D19-4C8F83EF30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AA88A3-7EB0-41EA-AAC9-1E40D31D83D4}"/>
              </a:ext>
            </a:extLst>
          </p:cNvPr>
          <p:cNvSpPr>
            <a:spLocks noGrp="1"/>
          </p:cNvSpPr>
          <p:nvPr>
            <p:ph type="dt" sz="half" idx="10"/>
          </p:nvPr>
        </p:nvSpPr>
        <p:spPr/>
        <p:txBody>
          <a:bodyPr/>
          <a:lstStyle/>
          <a:p>
            <a:fld id="{629507FF-81BE-475E-AC3B-58BC20F6868D}" type="datetimeFigureOut">
              <a:rPr lang="zh-CN" altLang="en-US" smtClean="0"/>
              <a:t>2024/11/28</a:t>
            </a:fld>
            <a:endParaRPr lang="zh-CN" altLang="en-US"/>
          </a:p>
        </p:txBody>
      </p:sp>
      <p:sp>
        <p:nvSpPr>
          <p:cNvPr id="4" name="页脚占位符 3">
            <a:extLst>
              <a:ext uri="{FF2B5EF4-FFF2-40B4-BE49-F238E27FC236}">
                <a16:creationId xmlns:a16="http://schemas.microsoft.com/office/drawing/2014/main" id="{BC619073-DC75-495E-BE22-0C1BC20FE7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A21CA4-BDCB-46CF-8EBD-2A5316F8C77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83895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C9C7DD-C70B-4671-9F89-13278486A3D3}"/>
              </a:ext>
            </a:extLst>
          </p:cNvPr>
          <p:cNvSpPr>
            <a:spLocks noGrp="1"/>
          </p:cNvSpPr>
          <p:nvPr>
            <p:ph type="dt" sz="half" idx="10"/>
          </p:nvPr>
        </p:nvSpPr>
        <p:spPr/>
        <p:txBody>
          <a:bodyPr/>
          <a:lstStyle/>
          <a:p>
            <a:fld id="{629507FF-81BE-475E-AC3B-58BC20F6868D}" type="datetimeFigureOut">
              <a:rPr lang="zh-CN" altLang="en-US" smtClean="0"/>
              <a:t>2024/11/28</a:t>
            </a:fld>
            <a:endParaRPr lang="zh-CN" altLang="en-US"/>
          </a:p>
        </p:txBody>
      </p:sp>
      <p:sp>
        <p:nvSpPr>
          <p:cNvPr id="3" name="页脚占位符 2">
            <a:extLst>
              <a:ext uri="{FF2B5EF4-FFF2-40B4-BE49-F238E27FC236}">
                <a16:creationId xmlns:a16="http://schemas.microsoft.com/office/drawing/2014/main" id="{D1DE3628-6DBC-4DFE-83EB-D774A01293C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7D94E1-6B01-4A4D-BC19-654EF80039D9}"/>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487153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4B1BE-8A5B-4D69-9F4C-E7B992A319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184290-C1A5-4739-8B67-CEA69F2A74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769A9EF-F3F8-41EA-9F55-F11C2EA5B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BB5BDA0-CB28-462A-B96E-94AC6189FA9E}"/>
              </a:ext>
            </a:extLst>
          </p:cNvPr>
          <p:cNvSpPr>
            <a:spLocks noGrp="1"/>
          </p:cNvSpPr>
          <p:nvPr>
            <p:ph type="dt" sz="half" idx="10"/>
          </p:nvPr>
        </p:nvSpPr>
        <p:spPr/>
        <p:txBody>
          <a:bodyPr/>
          <a:lstStyle/>
          <a:p>
            <a:fld id="{629507FF-81BE-475E-AC3B-58BC20F6868D}" type="datetimeFigureOut">
              <a:rPr lang="zh-CN" altLang="en-US" smtClean="0"/>
              <a:t>2024/11/28</a:t>
            </a:fld>
            <a:endParaRPr lang="zh-CN" altLang="en-US"/>
          </a:p>
        </p:txBody>
      </p:sp>
      <p:sp>
        <p:nvSpPr>
          <p:cNvPr id="6" name="页脚占位符 5">
            <a:extLst>
              <a:ext uri="{FF2B5EF4-FFF2-40B4-BE49-F238E27FC236}">
                <a16:creationId xmlns:a16="http://schemas.microsoft.com/office/drawing/2014/main" id="{488596F2-9F97-4B7E-B576-6B2BB8C720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A3256D-1B04-4D48-AAE8-94D1ED27D2D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733606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CD850-B58F-412D-99D0-736C3EB83E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71FB72-56C1-4940-8027-A5ED671AE1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09C3B3-56A7-4A7C-8092-E6BD68985F76}"/>
              </a:ext>
            </a:extLst>
          </p:cNvPr>
          <p:cNvSpPr>
            <a:spLocks noGrp="1"/>
          </p:cNvSpPr>
          <p:nvPr>
            <p:ph type="dt" sz="half" idx="10"/>
          </p:nvPr>
        </p:nvSpPr>
        <p:spPr/>
        <p:txBody>
          <a:bodyPr/>
          <a:lstStyle/>
          <a:p>
            <a:fld id="{00C4E88B-5FAF-4136-9736-2D531C43108B}"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AC74083F-79A3-4F6D-9FEC-ED1D93F9C3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C12B20-BE08-4241-BD20-6D3046BC15E9}"/>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174020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89935-06EF-4292-B2FE-A15595A8EB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73FE0C-76B5-4BD9-A4D3-0446B893A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7454D-13FE-433D-B7E4-C974FB25A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C10BB8-9BED-4F8F-B237-B13736397982}"/>
              </a:ext>
            </a:extLst>
          </p:cNvPr>
          <p:cNvSpPr>
            <a:spLocks noGrp="1"/>
          </p:cNvSpPr>
          <p:nvPr>
            <p:ph type="dt" sz="half" idx="10"/>
          </p:nvPr>
        </p:nvSpPr>
        <p:spPr/>
        <p:txBody>
          <a:bodyPr/>
          <a:lstStyle/>
          <a:p>
            <a:fld id="{629507FF-81BE-475E-AC3B-58BC20F6868D}" type="datetimeFigureOut">
              <a:rPr lang="zh-CN" altLang="en-US" smtClean="0"/>
              <a:t>2024/11/28</a:t>
            </a:fld>
            <a:endParaRPr lang="zh-CN" altLang="en-US"/>
          </a:p>
        </p:txBody>
      </p:sp>
      <p:sp>
        <p:nvSpPr>
          <p:cNvPr id="6" name="页脚占位符 5">
            <a:extLst>
              <a:ext uri="{FF2B5EF4-FFF2-40B4-BE49-F238E27FC236}">
                <a16:creationId xmlns:a16="http://schemas.microsoft.com/office/drawing/2014/main" id="{0AFC3148-0A45-41B0-960D-0D09F0A6E0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46778D-5EA0-49E4-8BA2-36D47DCB48B2}"/>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956349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D3F0E-9878-4766-8289-7B73B80E27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7C4B236-18FD-43A1-BE55-737B7501F0C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8374D5-043A-44AA-B055-94C32C978E8E}"/>
              </a:ext>
            </a:extLst>
          </p:cNvPr>
          <p:cNvSpPr>
            <a:spLocks noGrp="1"/>
          </p:cNvSpPr>
          <p:nvPr>
            <p:ph type="dt" sz="half" idx="10"/>
          </p:nvPr>
        </p:nvSpPr>
        <p:spPr/>
        <p:txBody>
          <a:bodyPr/>
          <a:lstStyle/>
          <a:p>
            <a:fld id="{629507FF-81BE-475E-AC3B-58BC20F6868D}"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884516A9-4BD2-4D66-BE96-722EE70A0E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9976FC-ADEC-40EB-88BF-7F95F2B4410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24997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5EFA70-5C71-4EF0-9BEF-9653C02B00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C1983E3-672D-4D16-9DE5-462D40B372D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4BA015-A5E6-412C-962D-6C3592C35DB0}"/>
              </a:ext>
            </a:extLst>
          </p:cNvPr>
          <p:cNvSpPr>
            <a:spLocks noGrp="1"/>
          </p:cNvSpPr>
          <p:nvPr>
            <p:ph type="dt" sz="half" idx="10"/>
          </p:nvPr>
        </p:nvSpPr>
        <p:spPr/>
        <p:txBody>
          <a:bodyPr/>
          <a:lstStyle/>
          <a:p>
            <a:fld id="{629507FF-81BE-475E-AC3B-58BC20F6868D}"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42377F22-564A-43E0-985C-1260A74CAF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88B6C0-BF66-4681-B3DC-83D392660F7B}"/>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4891096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封面背景">
    <p:spTree>
      <p:nvGrpSpPr>
        <p:cNvPr id="1" name=""/>
        <p:cNvGrpSpPr/>
        <p:nvPr/>
      </p:nvGrpSpPr>
      <p:grpSpPr>
        <a:xfrm>
          <a:off x="0" y="0"/>
          <a:ext cx="0" cy="0"/>
          <a:chOff x="0" y="0"/>
          <a:chExt cx="0" cy="0"/>
        </a:xfrm>
      </p:grpSpPr>
      <p:pic>
        <p:nvPicPr>
          <p:cNvPr id="2" name="图片 1" descr="组 9"/>
          <p:cNvPicPr>
            <a:picLocks noChangeAspect="1"/>
          </p:cNvPicPr>
          <p:nvPr userDrawn="1"/>
        </p:nvPicPr>
        <p:blipFill>
          <a:blip r:embed="rId2"/>
          <a:stretch>
            <a:fillRect/>
          </a:stretch>
        </p:blipFill>
        <p:spPr>
          <a:xfrm>
            <a:off x="0" y="0"/>
            <a:ext cx="12192000" cy="6883400"/>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893112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背景">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699260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845192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底页">
    <p:spTree>
      <p:nvGrpSpPr>
        <p:cNvPr id="1" name=""/>
        <p:cNvGrpSpPr/>
        <p:nvPr/>
      </p:nvGrpSpPr>
      <p:grpSpPr>
        <a:xfrm>
          <a:off x="0" y="0"/>
          <a:ext cx="0" cy="0"/>
          <a:chOff x="0" y="0"/>
          <a:chExt cx="0" cy="0"/>
        </a:xfrm>
      </p:grpSpPr>
      <p:pic>
        <p:nvPicPr>
          <p:cNvPr id="2" name="图片 1" descr="02 拷贝"/>
          <p:cNvPicPr>
            <a:picLocks noChangeAspect="1"/>
          </p:cNvPicPr>
          <p:nvPr userDrawn="1"/>
        </p:nvPicPr>
        <p:blipFill>
          <a:blip r:embed="rId2"/>
          <a:stretch>
            <a:fillRect/>
          </a:stretch>
        </p:blipFill>
        <p:spPr>
          <a:xfrm>
            <a:off x="0" y="1"/>
            <a:ext cx="12192000" cy="6884247"/>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1980490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人物介绍页02">
    <p:spTree>
      <p:nvGrpSpPr>
        <p:cNvPr id="1" name=""/>
        <p:cNvGrpSpPr/>
        <p:nvPr/>
      </p:nvGrpSpPr>
      <p:grpSpPr>
        <a:xfrm>
          <a:off x="0" y="0"/>
          <a:ext cx="0" cy="0"/>
          <a:chOff x="0" y="0"/>
          <a:chExt cx="0" cy="0"/>
        </a:xfrm>
      </p:grpSpPr>
      <p:pic>
        <p:nvPicPr>
          <p:cNvPr id="3" name="图片 2" descr="02"/>
          <p:cNvPicPr>
            <a:picLocks noChangeAspect="1"/>
          </p:cNvPicPr>
          <p:nvPr userDrawn="1"/>
        </p:nvPicPr>
        <p:blipFill>
          <a:blip r:embed="rId2"/>
          <a:stretch>
            <a:fillRect/>
          </a:stretch>
        </p:blipFill>
        <p:spPr>
          <a:xfrm>
            <a:off x="1" y="1"/>
            <a:ext cx="12191153" cy="6857153"/>
          </a:xfrm>
          <a:prstGeom prst="rect">
            <a:avLst/>
          </a:prstGeom>
        </p:spPr>
      </p:pic>
      <p:sp>
        <p:nvSpPr>
          <p:cNvPr id="8" name="文本框 7"/>
          <p:cNvSpPr txBox="1"/>
          <p:nvPr userDrawn="1"/>
        </p:nvSpPr>
        <p:spPr>
          <a:xfrm>
            <a:off x="5305213" y="2004907"/>
            <a:ext cx="6096000" cy="1200329"/>
          </a:xfrm>
          <a:prstGeom prst="rect">
            <a:avLst/>
          </a:prstGeom>
          <a:noFill/>
        </p:spPr>
        <p:txBody>
          <a:bodyPr wrap="square" rtlCol="0" anchor="t">
            <a:spAutoFit/>
          </a:bodyPr>
          <a:lstStyle/>
          <a:p>
            <a:pPr>
              <a:lnSpc>
                <a:spcPct val="100000"/>
              </a:lnSpc>
            </a:pPr>
            <a:r>
              <a:rPr lang="en-GB" altLang="zh-CN" sz="7200" b="1">
                <a:latin typeface="PingFang SC Semibold" panose="020B0400000000000000" charset="-122"/>
                <a:ea typeface="PingFang SC Semibold" panose="020B0400000000000000" charset="-122"/>
                <a:sym typeface="+mn-ea"/>
              </a:rPr>
              <a:t>文继荣</a:t>
            </a:r>
          </a:p>
        </p:txBody>
      </p:sp>
      <p:sp>
        <p:nvSpPr>
          <p:cNvPr id="9" name="文本框 8"/>
          <p:cNvSpPr txBox="1"/>
          <p:nvPr userDrawn="1"/>
        </p:nvSpPr>
        <p:spPr>
          <a:xfrm>
            <a:off x="5322147" y="3475567"/>
            <a:ext cx="5384800" cy="1019125"/>
          </a:xfrm>
          <a:prstGeom prst="rect">
            <a:avLst/>
          </a:prstGeom>
          <a:noFill/>
        </p:spPr>
        <p:txBody>
          <a:bodyPr wrap="square" rtlCol="0">
            <a:spAutoFit/>
          </a:bodyPr>
          <a:lstStyle/>
          <a:p>
            <a:pPr algn="l">
              <a:lnSpc>
                <a:spcPct val="150000"/>
              </a:lnSpc>
            </a:pPr>
            <a:r>
              <a:rPr lang="zh-CN" altLang="en-US" sz="2133">
                <a:latin typeface="PingFang SC Regular" panose="020B0400000000000000" charset="-122"/>
                <a:ea typeface="PingFang SC Regular" panose="020B0400000000000000" charset="-122"/>
              </a:rPr>
              <a:t>中国人民大学高瓴人工智能学院执行院长</a:t>
            </a:r>
          </a:p>
          <a:p>
            <a:pPr algn="l">
              <a:lnSpc>
                <a:spcPct val="150000"/>
              </a:lnSpc>
            </a:pPr>
            <a:r>
              <a:rPr lang="zh-CN" altLang="en-US" sz="2133">
                <a:latin typeface="PingFang SC Regular" panose="020B0400000000000000" charset="-122"/>
                <a:ea typeface="PingFang SC Regular" panose="020B0400000000000000" charset="-122"/>
              </a:rPr>
              <a:t>北京智源人工智能研究院首席科学家</a:t>
            </a:r>
          </a:p>
        </p:txBody>
      </p:sp>
      <p:sp>
        <p:nvSpPr>
          <p:cNvPr id="10" name="椭圆 9"/>
          <p:cNvSpPr/>
          <p:nvPr userDrawn="1"/>
        </p:nvSpPr>
        <p:spPr>
          <a:xfrm>
            <a:off x="4975013" y="3301153"/>
            <a:ext cx="192000" cy="192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userDrawn="1"/>
        </p:nvSpPr>
        <p:spPr>
          <a:xfrm>
            <a:off x="10800927" y="33290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userDrawn="1"/>
        </p:nvSpPr>
        <p:spPr>
          <a:xfrm>
            <a:off x="5167208" y="3388360"/>
            <a:ext cx="5663353"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0" name="图片 19" descr="椭圆 1"/>
          <p:cNvPicPr>
            <a:picLocks noChangeAspect="1"/>
          </p:cNvPicPr>
          <p:nvPr userDrawn="1"/>
        </p:nvPicPr>
        <p:blipFill>
          <a:blip r:embed="rId3"/>
          <a:stretch>
            <a:fillRect/>
          </a:stretch>
        </p:blipFill>
        <p:spPr>
          <a:xfrm>
            <a:off x="1331807" y="1520613"/>
            <a:ext cx="3738277" cy="3744000"/>
          </a:xfrm>
          <a:prstGeom prst="rect">
            <a:avLst/>
          </a:prstGeom>
        </p:spPr>
      </p:pic>
      <p:pic>
        <p:nvPicPr>
          <p:cNvPr id="6" name="图片 5" descr="图层 17"/>
          <p:cNvPicPr>
            <a:picLocks noChangeAspect="1"/>
          </p:cNvPicPr>
          <p:nvPr userDrawn="1"/>
        </p:nvPicPr>
        <p:blipFill>
          <a:blip r:embed="rId4"/>
          <a:stretch>
            <a:fillRect/>
          </a:stretch>
        </p:blipFill>
        <p:spPr>
          <a:xfrm>
            <a:off x="1560407" y="1752600"/>
            <a:ext cx="3279987" cy="3279987"/>
          </a:xfrm>
          <a:prstGeom prst="rect">
            <a:avLst/>
          </a:prstGeom>
        </p:spPr>
      </p:pic>
      <p:pic>
        <p:nvPicPr>
          <p:cNvPr id="4" name="图片 3" descr="中英文全称-白色"/>
          <p:cNvPicPr>
            <a:picLocks noChangeAspect="1"/>
          </p:cNvPicPr>
          <p:nvPr userDrawn="1"/>
        </p:nvPicPr>
        <p:blipFill>
          <a:blip r:embed="rId5"/>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4232707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455145" y="968703"/>
            <a:ext cx="9715500"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4"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6" name="图片 5"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484132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标题j+副标题">
    <p:spTree>
      <p:nvGrpSpPr>
        <p:cNvPr id="1" name=""/>
        <p:cNvGrpSpPr/>
        <p:nvPr/>
      </p:nvGrpSpPr>
      <p:grpSpPr>
        <a:xfrm>
          <a:off x="0" y="0"/>
          <a:ext cx="0" cy="0"/>
          <a:chOff x="0" y="0"/>
          <a:chExt cx="0" cy="0"/>
        </a:xfrm>
      </p:grpSpPr>
      <p:pic>
        <p:nvPicPr>
          <p:cNvPr id="7" name="图片 6"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extBox 3"/>
          <p:cNvSpPr txBox="1"/>
          <p:nvPr userDrawn="1"/>
        </p:nvSpPr>
        <p:spPr>
          <a:xfrm>
            <a:off x="1455144" y="1772519"/>
            <a:ext cx="5352725" cy="379656"/>
          </a:xfrm>
          <a:prstGeom prst="rect">
            <a:avLst/>
          </a:prstGeom>
          <a:noFill/>
        </p:spPr>
        <p:txBody>
          <a:bodyPr wrap="square" lIns="0" rIns="0" rtlCol="0">
            <a:spAutoFit/>
          </a:bodyPr>
          <a:lstStyle/>
          <a:p>
            <a:r>
              <a:rPr lang="zh-CN" altLang="en-US" sz="1867" dirty="0">
                <a:latin typeface="Source Han Sans CN" panose="020B0200000000000000" pitchFamily="34" charset="-128"/>
                <a:ea typeface="Source Han Sans CN" panose="020B0200000000000000" pitchFamily="34" charset="-128"/>
              </a:rPr>
              <a:t>副标题</a:t>
            </a:r>
            <a:endParaRPr kumimoji="1" lang="zh-CN" altLang="en-US" sz="1867" dirty="0">
              <a:latin typeface="Source Han Sans CN" panose="020B0200000000000000" pitchFamily="34" charset="-128"/>
              <a:ea typeface="Source Han Sans CN" panose="020B0200000000000000" pitchFamily="34" charset="-128"/>
            </a:endParaRPr>
          </a:p>
        </p:txBody>
      </p:sp>
      <p:sp>
        <p:nvSpPr>
          <p:cNvPr id="5" name="Title 1"/>
          <p:cNvSpPr>
            <a:spLocks noGrp="1"/>
          </p:cNvSpPr>
          <p:nvPr>
            <p:ph type="title" hasCustomPrompt="1"/>
          </p:nvPr>
        </p:nvSpPr>
        <p:spPr>
          <a:xfrm>
            <a:off x="1455421" y="968587"/>
            <a:ext cx="9715500" cy="75184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21"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11" name="图片 10"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98923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582F5-64BE-4028-B632-002F2B0BD68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026972B-A785-44CE-AEB6-B3B42DE72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44B1D0-0B1A-4845-B05F-2090FC099C43}"/>
              </a:ext>
            </a:extLst>
          </p:cNvPr>
          <p:cNvSpPr>
            <a:spLocks noGrp="1"/>
          </p:cNvSpPr>
          <p:nvPr>
            <p:ph type="dt" sz="half" idx="10"/>
          </p:nvPr>
        </p:nvSpPr>
        <p:spPr/>
        <p:txBody>
          <a:bodyPr/>
          <a:lstStyle/>
          <a:p>
            <a:fld id="{00C4E88B-5FAF-4136-9736-2D531C43108B}"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15FC657A-689F-4EC3-BBB5-E2B8F6FC21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422129-A835-4E8B-9127-F270D89598E1}"/>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4043978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文">
    <p:spTree>
      <p:nvGrpSpPr>
        <p:cNvPr id="1" name=""/>
        <p:cNvGrpSpPr/>
        <p:nvPr/>
      </p:nvGrpSpPr>
      <p:grpSpPr>
        <a:xfrm>
          <a:off x="0" y="0"/>
          <a:ext cx="0" cy="0"/>
          <a:chOff x="0" y="0"/>
          <a:chExt cx="0" cy="0"/>
        </a:xfrm>
      </p:grpSpPr>
      <p:pic>
        <p:nvPicPr>
          <p:cNvPr id="16" name="图片 15"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394460" y="1212427"/>
            <a:ext cx="10715413"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首个公开的中文超大规模多模态预训练</a:t>
            </a:r>
          </a:p>
        </p:txBody>
      </p:sp>
      <p:sp>
        <p:nvSpPr>
          <p:cNvPr id="352" name="矩形 21"/>
          <p:cNvSpPr/>
          <p:nvPr userDrawn="1"/>
        </p:nvSpPr>
        <p:spPr>
          <a:xfrm>
            <a:off x="3871806" y="2163234"/>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361" name="图片 9" descr="图片 9"/>
          <p:cNvPicPr>
            <a:picLocks noChangeAspect="1"/>
          </p:cNvPicPr>
          <p:nvPr userDrawn="1"/>
        </p:nvPicPr>
        <p:blipFill>
          <a:blip r:embed="rId3"/>
          <a:srcRect r="45618" b="42783"/>
          <a:stretch>
            <a:fillRect/>
          </a:stretch>
        </p:blipFill>
        <p:spPr>
          <a:xfrm>
            <a:off x="1475741" y="2163234"/>
            <a:ext cx="2164927" cy="1515533"/>
          </a:xfrm>
          <a:prstGeom prst="rect">
            <a:avLst/>
          </a:prstGeom>
          <a:ln w="12700">
            <a:miter lim="400000"/>
            <a:headEnd/>
            <a:tailEnd/>
          </a:ln>
        </p:spPr>
      </p:pic>
      <p:sp>
        <p:nvSpPr>
          <p:cNvPr id="22" name="TextBox 21"/>
          <p:cNvSpPr txBox="1"/>
          <p:nvPr userDrawn="1"/>
        </p:nvSpPr>
        <p:spPr>
          <a:xfrm>
            <a:off x="4278959" y="228502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4" name="矩形 21"/>
          <p:cNvSpPr/>
          <p:nvPr userDrawn="1"/>
        </p:nvSpPr>
        <p:spPr>
          <a:xfrm>
            <a:off x="3851487" y="4089400"/>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6" name="图片 9" descr="图片 9"/>
          <p:cNvPicPr>
            <a:picLocks noChangeAspect="1"/>
          </p:cNvPicPr>
          <p:nvPr userDrawn="1"/>
        </p:nvPicPr>
        <p:blipFill>
          <a:blip r:embed="rId3"/>
          <a:srcRect r="45618" b="42783"/>
          <a:stretch>
            <a:fillRect/>
          </a:stretch>
        </p:blipFill>
        <p:spPr>
          <a:xfrm>
            <a:off x="1455421" y="4089400"/>
            <a:ext cx="2164927" cy="1515533"/>
          </a:xfrm>
          <a:prstGeom prst="rect">
            <a:avLst/>
          </a:prstGeom>
          <a:ln w="12700">
            <a:miter lim="400000"/>
            <a:headEnd/>
            <a:tailEnd/>
          </a:ln>
        </p:spPr>
      </p:pic>
      <p:sp>
        <p:nvSpPr>
          <p:cNvPr id="12" name="Oval 4"/>
          <p:cNvSpPr/>
          <p:nvPr userDrawn="1"/>
        </p:nvSpPr>
        <p:spPr>
          <a:xfrm>
            <a:off x="1215584" y="121230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5" name="TextBox 21"/>
          <p:cNvSpPr txBox="1"/>
          <p:nvPr userDrawn="1"/>
        </p:nvSpPr>
        <p:spPr>
          <a:xfrm>
            <a:off x="4278959" y="417986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17" name="图片 16" descr="中英文全称-白色"/>
          <p:cNvPicPr>
            <a:picLocks noChangeAspect="1"/>
          </p:cNvPicPr>
          <p:nvPr userDrawn="1"/>
        </p:nvPicPr>
        <p:blipFill>
          <a:blip r:embed="rId4"/>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751034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sp>
        <p:nvSpPr>
          <p:cNvPr id="22" name="TextBox 21"/>
          <p:cNvSpPr txBox="1"/>
          <p:nvPr userDrawn="1"/>
        </p:nvSpPr>
        <p:spPr>
          <a:xfrm>
            <a:off x="14791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17" name="TextBox 21"/>
          <p:cNvSpPr txBox="1"/>
          <p:nvPr userDrawn="1"/>
        </p:nvSpPr>
        <p:spPr>
          <a:xfrm>
            <a:off x="46160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20" name="TextBox 21"/>
          <p:cNvSpPr txBox="1"/>
          <p:nvPr userDrawn="1"/>
        </p:nvSpPr>
        <p:spPr>
          <a:xfrm>
            <a:off x="7784253"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23" name="图片 22" descr="VCG211279701682"/>
          <p:cNvPicPr>
            <a:picLocks noChangeAspect="1"/>
          </p:cNvPicPr>
          <p:nvPr userDrawn="1"/>
        </p:nvPicPr>
        <p:blipFill>
          <a:blip r:embed="rId3"/>
          <a:stretch>
            <a:fillRect/>
          </a:stretch>
        </p:blipFill>
        <p:spPr>
          <a:xfrm>
            <a:off x="1487594" y="2418504"/>
            <a:ext cx="2974340" cy="1859280"/>
          </a:xfrm>
          <a:prstGeom prst="rect">
            <a:avLst/>
          </a:prstGeom>
        </p:spPr>
      </p:pic>
      <p:pic>
        <p:nvPicPr>
          <p:cNvPr id="25" name="图片 24" descr="VCG211279701704"/>
          <p:cNvPicPr>
            <a:picLocks noChangeAspect="1"/>
          </p:cNvPicPr>
          <p:nvPr userDrawn="1"/>
        </p:nvPicPr>
        <p:blipFill>
          <a:blip r:embed="rId4"/>
          <a:stretch>
            <a:fillRect/>
          </a:stretch>
        </p:blipFill>
        <p:spPr>
          <a:xfrm>
            <a:off x="7776633" y="2417233"/>
            <a:ext cx="2980267" cy="1862667"/>
          </a:xfrm>
          <a:prstGeom prst="rect">
            <a:avLst/>
          </a:prstGeom>
        </p:spPr>
      </p:pic>
      <p:pic>
        <p:nvPicPr>
          <p:cNvPr id="26" name="图片 25" descr="VCG211287007534"/>
          <p:cNvPicPr>
            <a:picLocks noChangeAspect="1"/>
          </p:cNvPicPr>
          <p:nvPr userDrawn="1"/>
        </p:nvPicPr>
        <p:blipFill>
          <a:blip r:embed="rId5"/>
          <a:stretch>
            <a:fillRect/>
          </a:stretch>
        </p:blipFill>
        <p:spPr>
          <a:xfrm>
            <a:off x="4632114" y="2418927"/>
            <a:ext cx="2974340" cy="1859280"/>
          </a:xfrm>
          <a:prstGeom prst="rect">
            <a:avLst/>
          </a:prstGeom>
        </p:spPr>
      </p:pic>
      <p:pic>
        <p:nvPicPr>
          <p:cNvPr id="4" name="图片 3" descr="中英文全称-白色"/>
          <p:cNvPicPr>
            <a:picLocks noChangeAspect="1"/>
          </p:cNvPicPr>
          <p:nvPr userDrawn="1"/>
        </p:nvPicPr>
        <p:blipFill>
          <a:blip r:embed="rId6"/>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734664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文字03">
    <p:spTree>
      <p:nvGrpSpPr>
        <p:cNvPr id="1" name=""/>
        <p:cNvGrpSpPr/>
        <p:nvPr/>
      </p:nvGrpSpPr>
      <p:grpSpPr>
        <a:xfrm>
          <a:off x="0" y="0"/>
          <a:ext cx="0" cy="0"/>
          <a:chOff x="0" y="0"/>
          <a:chExt cx="0" cy="0"/>
        </a:xfrm>
      </p:grpSpPr>
      <p:pic>
        <p:nvPicPr>
          <p:cNvPr id="15" name="图片 14" descr="组 12"/>
          <p:cNvPicPr>
            <a:picLocks noChangeAspect="1"/>
          </p:cNvPicPr>
          <p:nvPr userDrawn="1"/>
        </p:nvPicPr>
        <p:blipFill>
          <a:blip r:embed="rId2"/>
          <a:stretch>
            <a:fillRect/>
          </a:stretch>
        </p:blipFill>
        <p:spPr>
          <a:xfrm>
            <a:off x="1" y="1"/>
            <a:ext cx="12191153" cy="6882553"/>
          </a:xfrm>
          <a:prstGeom prst="rect">
            <a:avLst/>
          </a:prstGeom>
        </p:spPr>
      </p:pic>
      <p:sp>
        <p:nvSpPr>
          <p:cNvPr id="4" name="TextBox 21"/>
          <p:cNvSpPr txBox="1"/>
          <p:nvPr userDrawn="1"/>
        </p:nvSpPr>
        <p:spPr>
          <a:xfrm>
            <a:off x="5814812" y="2167334"/>
            <a:ext cx="5131405" cy="2606163"/>
          </a:xfrm>
          <a:prstGeom prst="rect">
            <a:avLst/>
          </a:prstGeom>
          <a:noFill/>
        </p:spPr>
        <p:txBody>
          <a:bodyPr wrap="square" lIns="0" rtlCol="0">
            <a:spAutoFit/>
          </a:bodyPr>
          <a:lstStyle/>
          <a:p>
            <a:pPr lvl="0"/>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更快的计算</a:t>
            </a:r>
          </a:p>
          <a:p>
            <a:pPr lvl="0">
              <a:spcBef>
                <a:spcPts val="2133"/>
              </a:spcBef>
              <a:spcAft>
                <a:spcPts val="2133"/>
              </a:spcAft>
            </a:pPr>
            <a:r>
              <a:rPr lang="zh-CN" altLang="en-US" sz="1867" dirty="0">
                <a:latin typeface="PingFang SC Regular" panose="020B0400000000000000" charset="-122"/>
                <a:ea typeface="PingFang SC Regular" panose="020B0400000000000000" charset="-122"/>
                <a:cs typeface="PingFang SC Regular" panose="020B0400000000000000" charset="-122"/>
              </a:rPr>
              <a:t>欢迎在 </a:t>
            </a:r>
            <a:r>
              <a:rPr lang="en-US" altLang="zh-CN" sz="1867" dirty="0" err="1">
                <a:latin typeface="PingFang SC Regular" panose="020B0400000000000000" charset="-122"/>
                <a:ea typeface="PingFang SC Regular" panose="020B0400000000000000" charset="-122"/>
                <a:cs typeface="PingFang SC Regular" panose="020B0400000000000000" charset="-122"/>
              </a:rPr>
              <a:t>github</a:t>
            </a:r>
            <a:r>
              <a:rPr lang="en-US" altLang="zh-CN" sz="1867" dirty="0">
                <a:latin typeface="PingFang SC Regular" panose="020B0400000000000000" charset="-122"/>
                <a:ea typeface="PingFang SC Regular" panose="020B0400000000000000" charset="-122"/>
                <a:cs typeface="PingFang SC Regular" panose="020B0400000000000000" charset="-122"/>
              </a:rPr>
              <a:t> issue </a:t>
            </a:r>
            <a:r>
              <a:rPr lang="zh-CN" altLang="en-US" sz="1867" dirty="0">
                <a:latin typeface="PingFang SC Regular" panose="020B0400000000000000" charset="-122"/>
                <a:ea typeface="PingFang SC Regular" panose="020B0400000000000000" charset="-122"/>
                <a:cs typeface="PingFang SC Regular" panose="020B0400000000000000" charset="-122"/>
              </a:rPr>
              <a:t>页面提出您的想法和需求</a:t>
            </a:r>
          </a:p>
        </p:txBody>
      </p:sp>
      <p:sp>
        <p:nvSpPr>
          <p:cNvPr id="28" name="文本框 27"/>
          <p:cNvSpPr txBox="1"/>
          <p:nvPr userDrawn="1"/>
        </p:nvSpPr>
        <p:spPr>
          <a:xfrm>
            <a:off x="2096868" y="2332385"/>
            <a:ext cx="2339102" cy="1323439"/>
          </a:xfrm>
          <a:prstGeom prst="rect">
            <a:avLst/>
          </a:prstGeom>
          <a:noFill/>
        </p:spPr>
        <p:txBody>
          <a:bodyPr wrap="none" rtlCol="0">
            <a:spAutoFit/>
          </a:bodyPr>
          <a:lstStyle/>
          <a:p>
            <a:r>
              <a:rPr lang="en-GB" altLang="zh-CN" sz="8000" spc="400" dirty="0" err="1">
                <a:latin typeface="Source Han Sans CN Medium" panose="020B0200000000000000" pitchFamily="34" charset="-128"/>
                <a:ea typeface="Source Han Sans CN Medium" panose="020B0200000000000000" pitchFamily="34" charset="-128"/>
              </a:rPr>
              <a:t>未来</a:t>
            </a:r>
            <a:endParaRPr kumimoji="1" lang="zh-CN" altLang="en-US" sz="8000" spc="400" dirty="0">
              <a:latin typeface="Source Han Sans CN Medium" panose="020B0200000000000000" pitchFamily="34" charset="-128"/>
              <a:ea typeface="Source Han Sans CN Medium" panose="020B0200000000000000" pitchFamily="34" charset="-128"/>
            </a:endParaRPr>
          </a:p>
        </p:txBody>
      </p:sp>
      <p:sp>
        <p:nvSpPr>
          <p:cNvPr id="29" name="文本框 28"/>
          <p:cNvSpPr txBox="1"/>
          <p:nvPr userDrawn="1"/>
        </p:nvSpPr>
        <p:spPr>
          <a:xfrm>
            <a:off x="1983468" y="3620727"/>
            <a:ext cx="2529801" cy="1208344"/>
          </a:xfrm>
          <a:prstGeom prst="rect">
            <a:avLst/>
          </a:prstGeom>
          <a:noFill/>
        </p:spPr>
        <p:txBody>
          <a:bodyPr wrap="square" rtlCol="0">
            <a:spAutoFit/>
          </a:bodyPr>
          <a:lstStyle/>
          <a:p>
            <a:pPr lvl="0" algn="ctr">
              <a:lnSpc>
                <a:spcPct val="120000"/>
              </a:lnSpc>
              <a:spcBef>
                <a:spcPts val="0"/>
              </a:spcBef>
              <a:spcAft>
                <a:spcPts val="0"/>
              </a:spcAft>
            </a:pPr>
            <a:r>
              <a:rPr lang="en-US" altLang="zh-CN" sz="2133" dirty="0" err="1">
                <a:latin typeface="PingFang SC Regular" panose="020B0400000000000000" charset="-122"/>
                <a:ea typeface="PingFang SC Regular" panose="020B0400000000000000" charset="-122"/>
                <a:cs typeface="PingFang SC Regular" panose="020B0400000000000000" charset="-122"/>
              </a:rPr>
              <a:t>FastMoE</a:t>
            </a:r>
            <a:r>
              <a:rPr lang="en-US" altLang="zh-CN" sz="2133" dirty="0">
                <a:latin typeface="PingFang SC Regular" panose="020B0400000000000000" charset="-122"/>
                <a:ea typeface="PingFang SC Regular" panose="020B0400000000000000" charset="-122"/>
                <a:cs typeface="PingFang SC Regular" panose="020B0400000000000000" charset="-122"/>
              </a:rPr>
              <a:t> v0.2.0</a:t>
            </a:r>
          </a:p>
          <a:p>
            <a:pPr lvl="0" algn="ctr">
              <a:lnSpc>
                <a:spcPct val="120000"/>
              </a:lnSpc>
              <a:spcBef>
                <a:spcPts val="0"/>
              </a:spcBef>
              <a:spcAft>
                <a:spcPts val="0"/>
              </a:spcAft>
              <a:buClr>
                <a:schemeClr val="dk2"/>
              </a:buClr>
              <a:buSzPts val="1100"/>
            </a:pPr>
            <a:r>
              <a:rPr lang="zh-CN" altLang="en-US" sz="2133" dirty="0">
                <a:latin typeface="PingFang SC Regular" panose="020B0400000000000000" charset="-122"/>
                <a:ea typeface="PingFang SC Regular" panose="020B0400000000000000" charset="-122"/>
                <a:cs typeface="PingFang SC Regular" panose="020B0400000000000000" charset="-122"/>
              </a:rPr>
              <a:t> 计划中的新功能</a:t>
            </a:r>
          </a:p>
          <a:p>
            <a:endParaRPr kumimoji="1" lang="zh-CN" altLang="en-US" sz="2133" dirty="0">
              <a:latin typeface="PingFang SC Regular" panose="020B0400000000000000" charset="-122"/>
              <a:ea typeface="PingFang SC Regular" panose="020B0400000000000000" charset="-122"/>
              <a:cs typeface="PingFang SC Regular" panose="020B0400000000000000" charset="-122"/>
            </a:endParaRPr>
          </a:p>
        </p:txBody>
      </p:sp>
      <p:sp>
        <p:nvSpPr>
          <p:cNvPr id="12" name="Oval 4"/>
          <p:cNvSpPr/>
          <p:nvPr userDrawn="1"/>
        </p:nvSpPr>
        <p:spPr>
          <a:xfrm>
            <a:off x="2096964" y="233244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 name="椭圆 4"/>
          <p:cNvSpPr/>
          <p:nvPr userDrawn="1"/>
        </p:nvSpPr>
        <p:spPr>
          <a:xfrm>
            <a:off x="5411893" y="230378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userDrawn="1"/>
        </p:nvSpPr>
        <p:spPr>
          <a:xfrm>
            <a:off x="5411893" y="284818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userDrawn="1"/>
        </p:nvSpPr>
        <p:spPr>
          <a:xfrm>
            <a:off x="5411893" y="337904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userDrawn="1"/>
        </p:nvSpPr>
        <p:spPr>
          <a:xfrm>
            <a:off x="5411893" y="3941233"/>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userDrawn="1"/>
        </p:nvSpPr>
        <p:spPr>
          <a:xfrm>
            <a:off x="5411893" y="450342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1036409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logo">
    <p:bg>
      <p:bgPr>
        <a:solidFill>
          <a:schemeClr val="bg1"/>
        </a:solidFill>
        <a:effectLst/>
      </p:bgPr>
    </p:bg>
    <p:spTree>
      <p:nvGrpSpPr>
        <p:cNvPr id="1" name=""/>
        <p:cNvGrpSpPr/>
        <p:nvPr/>
      </p:nvGrpSpPr>
      <p:grpSpPr>
        <a:xfrm>
          <a:off x="0" y="0"/>
          <a:ext cx="0" cy="0"/>
          <a:chOff x="0" y="0"/>
          <a:chExt cx="0" cy="0"/>
        </a:xfrm>
      </p:grpSpPr>
      <p:pic>
        <p:nvPicPr>
          <p:cNvPr id="11" name="图片 10" descr="02 拷贝"/>
          <p:cNvPicPr>
            <a:picLocks noChangeAspect="1"/>
          </p:cNvPicPr>
          <p:nvPr userDrawn="1"/>
        </p:nvPicPr>
        <p:blipFill>
          <a:blip r:embed="rId2"/>
          <a:stretch>
            <a:fillRect/>
          </a:stretch>
        </p:blipFill>
        <p:spPr>
          <a:xfrm>
            <a:off x="1" y="15240"/>
            <a:ext cx="12192847" cy="6883400"/>
          </a:xfrm>
          <a:prstGeom prst="rect">
            <a:avLst/>
          </a:prstGeom>
        </p:spPr>
      </p:pic>
      <p:sp>
        <p:nvSpPr>
          <p:cNvPr id="13" name="文本框 12"/>
          <p:cNvSpPr txBox="1"/>
          <p:nvPr userDrawn="1"/>
        </p:nvSpPr>
        <p:spPr>
          <a:xfrm>
            <a:off x="3864187" y="1809328"/>
            <a:ext cx="5415280" cy="995209"/>
          </a:xfrm>
          <a:prstGeom prst="rect">
            <a:avLst/>
          </a:prstGeom>
          <a:noFill/>
        </p:spPr>
        <p:txBody>
          <a:bodyPr wrap="square" rtlCol="0" anchor="t">
            <a:spAutoFit/>
          </a:bodyPr>
          <a:lstStyle/>
          <a:p>
            <a:pPr>
              <a:lnSpc>
                <a:spcPct val="100000"/>
              </a:lnSpc>
            </a:pPr>
            <a:r>
              <a:rPr lang="en-GB" altLang="zh-CN" sz="5867">
                <a:latin typeface="Acumin Variable C..." charset="0"/>
                <a:ea typeface="PingFang SC Medium" panose="020B0400000000000000" charset="-122"/>
                <a:cs typeface="Acumin Variable C..." charset="0"/>
                <a:sym typeface="+mn-ea"/>
              </a:rPr>
              <a:t>Faster  MoE</a:t>
            </a:r>
          </a:p>
        </p:txBody>
      </p:sp>
      <p:sp>
        <p:nvSpPr>
          <p:cNvPr id="14" name="文本框 13"/>
          <p:cNvSpPr txBox="1"/>
          <p:nvPr userDrawn="1"/>
        </p:nvSpPr>
        <p:spPr>
          <a:xfrm>
            <a:off x="3056760" y="3129281"/>
            <a:ext cx="6587067" cy="625877"/>
          </a:xfrm>
          <a:prstGeom prst="rect">
            <a:avLst/>
          </a:prstGeom>
          <a:noFill/>
        </p:spPr>
        <p:txBody>
          <a:bodyPr wrap="square" lIns="0" rtlCol="0" anchor="t">
            <a:spAutoFit/>
          </a:bodyPr>
          <a:lstStyle/>
          <a:p>
            <a:pPr algn="dist"/>
            <a:r>
              <a:rPr lang="zh-CN" altLang="en-US" sz="3467">
                <a:latin typeface="PingFang SC Medium" panose="020B0400000000000000" charset="-122"/>
                <a:ea typeface="PingFang SC Medium" panose="020B0400000000000000" charset="-122"/>
              </a:rPr>
              <a:t>期待您的加入</a:t>
            </a:r>
          </a:p>
        </p:txBody>
      </p:sp>
      <p:sp>
        <p:nvSpPr>
          <p:cNvPr id="15" name="椭圆 14"/>
          <p:cNvSpPr/>
          <p:nvPr userDrawn="1"/>
        </p:nvSpPr>
        <p:spPr>
          <a:xfrm>
            <a:off x="9410700"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3114887" y="2900680"/>
            <a:ext cx="6336000"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userDrawn="1"/>
        </p:nvSpPr>
        <p:spPr>
          <a:xfrm>
            <a:off x="3056467"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701491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文字02">
    <p:bg>
      <p:bgPr>
        <a:solidFill>
          <a:schemeClr val="bg1"/>
        </a:solidFill>
        <a:effectLst/>
      </p:bgPr>
    </p:bg>
    <p:spTree>
      <p:nvGrpSpPr>
        <p:cNvPr id="1" name=""/>
        <p:cNvGrpSpPr/>
        <p:nvPr/>
      </p:nvGrpSpPr>
      <p:grpSpPr>
        <a:xfrm>
          <a:off x="0" y="0"/>
          <a:ext cx="0" cy="0"/>
          <a:chOff x="0" y="0"/>
          <a:chExt cx="0" cy="0"/>
        </a:xfrm>
      </p:grpSpPr>
      <p:pic>
        <p:nvPicPr>
          <p:cNvPr id="12" name="图片 11" descr="组 12"/>
          <p:cNvPicPr>
            <a:picLocks noChangeAspect="1"/>
          </p:cNvPicPr>
          <p:nvPr userDrawn="1"/>
        </p:nvPicPr>
        <p:blipFill>
          <a:blip r:embed="rId2"/>
          <a:stretch>
            <a:fillRect/>
          </a:stretch>
        </p:blipFill>
        <p:spPr>
          <a:xfrm>
            <a:off x="-27940" y="-93133"/>
            <a:ext cx="12355407" cy="6975687"/>
          </a:xfrm>
          <a:prstGeom prst="rect">
            <a:avLst/>
          </a:prstGeom>
        </p:spPr>
      </p:pic>
      <p:sp>
        <p:nvSpPr>
          <p:cNvPr id="352" name="矩形 21"/>
          <p:cNvSpPr/>
          <p:nvPr userDrawn="1"/>
        </p:nvSpPr>
        <p:spPr>
          <a:xfrm>
            <a:off x="-27939" y="2359661"/>
            <a:ext cx="12219940" cy="3335020"/>
          </a:xfrm>
          <a:prstGeom prst="rect">
            <a:avLst/>
          </a:prstGeom>
          <a:solidFill>
            <a:srgbClr val="253A70">
              <a:alpha val="70000"/>
            </a:srgbClr>
          </a:solidFill>
          <a:ln w="12700">
            <a:miter lim="400000"/>
          </a:ln>
          <a:effectLst/>
        </p:spPr>
        <p:txBody>
          <a:bodyPr lIns="158749" tIns="158749" rIns="158749" bIns="158749" anchor="ctr"/>
          <a:lstStyle/>
          <a:p>
            <a:pPr>
              <a:defRPr sz="17300">
                <a:solidFill>
                  <a:srgbClr val="FFFFFF"/>
                </a:solidFill>
              </a:defRPr>
            </a:pPr>
            <a:endParaRPr sz="13333"/>
          </a:p>
        </p:txBody>
      </p:sp>
    </p:spTree>
    <p:extLst>
      <p:ext uri="{BB962C8B-B14F-4D97-AF65-F5344CB8AC3E}">
        <p14:creationId xmlns:p14="http://schemas.microsoft.com/office/powerpoint/2010/main" val="2704559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7605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0D40A-DEE5-4E82-B63D-B535A8C097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A12636-A6D8-4EE1-AC23-F972E404B612}"/>
              </a:ext>
            </a:extLst>
          </p:cNvPr>
          <p:cNvSpPr>
            <a:spLocks noGrp="1"/>
          </p:cNvSpPr>
          <p:nvPr>
            <p:ph type="dt" sz="half" idx="10"/>
          </p:nvPr>
        </p:nvSpPr>
        <p:spPr/>
        <p:txBody>
          <a:bodyPr/>
          <a:lstStyle/>
          <a:p>
            <a:fld id="{9D41390E-C271-44D4-9EF6-AE18BFF1AD0A}" type="datetimeFigureOut">
              <a:rPr lang="zh-CN" altLang="en-US" smtClean="0"/>
              <a:t>2024/11/28</a:t>
            </a:fld>
            <a:endParaRPr lang="zh-CN" altLang="en-US"/>
          </a:p>
        </p:txBody>
      </p:sp>
      <p:sp>
        <p:nvSpPr>
          <p:cNvPr id="4" name="页脚占位符 3">
            <a:extLst>
              <a:ext uri="{FF2B5EF4-FFF2-40B4-BE49-F238E27FC236}">
                <a16:creationId xmlns:a16="http://schemas.microsoft.com/office/drawing/2014/main" id="{ADA78CC3-9EDD-4D79-912A-428DBF7B7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B732DE-B5D8-4932-A337-F8D121A677EC}"/>
              </a:ext>
            </a:extLst>
          </p:cNvPr>
          <p:cNvSpPr>
            <a:spLocks noGrp="1"/>
          </p:cNvSpPr>
          <p:nvPr>
            <p:ph type="sldNum" sz="quarter" idx="12"/>
          </p:nvPr>
        </p:nvSpPr>
        <p:spPr/>
        <p:txBody>
          <a:bodyPr/>
          <a:lstStyle/>
          <a:p>
            <a:fld id="{128D0928-4FC4-4A8A-81C5-98201E2647FD}" type="slidenum">
              <a:rPr lang="zh-CN" altLang="en-US" smtClean="0"/>
              <a:t>‹#›</a:t>
            </a:fld>
            <a:endParaRPr lang="zh-CN" altLang="en-US"/>
          </a:p>
        </p:txBody>
      </p:sp>
    </p:spTree>
    <p:extLst>
      <p:ext uri="{BB962C8B-B14F-4D97-AF65-F5344CB8AC3E}">
        <p14:creationId xmlns:p14="http://schemas.microsoft.com/office/powerpoint/2010/main" val="2548422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封面背景">
    <p:spTree>
      <p:nvGrpSpPr>
        <p:cNvPr id="1" name=""/>
        <p:cNvGrpSpPr/>
        <p:nvPr/>
      </p:nvGrpSpPr>
      <p:grpSpPr>
        <a:xfrm>
          <a:off x="0" y="0"/>
          <a:ext cx="0" cy="0"/>
          <a:chOff x="0" y="0"/>
          <a:chExt cx="0" cy="0"/>
        </a:xfrm>
      </p:grpSpPr>
      <p:pic>
        <p:nvPicPr>
          <p:cNvPr id="2" name="图片 1" descr="组 9"/>
          <p:cNvPicPr>
            <a:picLocks noChangeAspect="1"/>
          </p:cNvPicPr>
          <p:nvPr userDrawn="1"/>
        </p:nvPicPr>
        <p:blipFill>
          <a:blip r:embed="rId2"/>
          <a:stretch>
            <a:fillRect/>
          </a:stretch>
        </p:blipFill>
        <p:spPr>
          <a:xfrm>
            <a:off x="0" y="0"/>
            <a:ext cx="12192000" cy="6883400"/>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0134127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背景">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0559020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52562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6965E-A32D-43D2-B2CC-819E65DA79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26EEF2-7BA3-4513-ACAF-6DFD2054C40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398941-5920-48CA-A705-20798E21B64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49184B7-6D1E-4C43-AC6A-A3601CFD0E3F}"/>
              </a:ext>
            </a:extLst>
          </p:cNvPr>
          <p:cNvSpPr>
            <a:spLocks noGrp="1"/>
          </p:cNvSpPr>
          <p:nvPr>
            <p:ph type="dt" sz="half" idx="10"/>
          </p:nvPr>
        </p:nvSpPr>
        <p:spPr/>
        <p:txBody>
          <a:bodyPr/>
          <a:lstStyle/>
          <a:p>
            <a:fld id="{00C4E88B-5FAF-4136-9736-2D531C43108B}" type="datetimeFigureOut">
              <a:rPr lang="zh-CN" altLang="en-US" smtClean="0"/>
              <a:t>2024/11/28</a:t>
            </a:fld>
            <a:endParaRPr lang="zh-CN" altLang="en-US"/>
          </a:p>
        </p:txBody>
      </p:sp>
      <p:sp>
        <p:nvSpPr>
          <p:cNvPr id="6" name="页脚占位符 5">
            <a:extLst>
              <a:ext uri="{FF2B5EF4-FFF2-40B4-BE49-F238E27FC236}">
                <a16:creationId xmlns:a16="http://schemas.microsoft.com/office/drawing/2014/main" id="{B7FB26B1-B315-42DB-8533-0C1FAA4C5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DA4B4B-CF5A-40AE-8DE8-C2484965C785}"/>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7714401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底页">
    <p:spTree>
      <p:nvGrpSpPr>
        <p:cNvPr id="1" name=""/>
        <p:cNvGrpSpPr/>
        <p:nvPr/>
      </p:nvGrpSpPr>
      <p:grpSpPr>
        <a:xfrm>
          <a:off x="0" y="0"/>
          <a:ext cx="0" cy="0"/>
          <a:chOff x="0" y="0"/>
          <a:chExt cx="0" cy="0"/>
        </a:xfrm>
      </p:grpSpPr>
      <p:pic>
        <p:nvPicPr>
          <p:cNvPr id="2" name="图片 1" descr="02 拷贝"/>
          <p:cNvPicPr>
            <a:picLocks noChangeAspect="1"/>
          </p:cNvPicPr>
          <p:nvPr userDrawn="1"/>
        </p:nvPicPr>
        <p:blipFill>
          <a:blip r:embed="rId2"/>
          <a:stretch>
            <a:fillRect/>
          </a:stretch>
        </p:blipFill>
        <p:spPr>
          <a:xfrm>
            <a:off x="0" y="1"/>
            <a:ext cx="12192000" cy="6884247"/>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06118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人物介绍页02">
    <p:spTree>
      <p:nvGrpSpPr>
        <p:cNvPr id="1" name=""/>
        <p:cNvGrpSpPr/>
        <p:nvPr/>
      </p:nvGrpSpPr>
      <p:grpSpPr>
        <a:xfrm>
          <a:off x="0" y="0"/>
          <a:ext cx="0" cy="0"/>
          <a:chOff x="0" y="0"/>
          <a:chExt cx="0" cy="0"/>
        </a:xfrm>
      </p:grpSpPr>
      <p:pic>
        <p:nvPicPr>
          <p:cNvPr id="3" name="图片 2" descr="02"/>
          <p:cNvPicPr>
            <a:picLocks noChangeAspect="1"/>
          </p:cNvPicPr>
          <p:nvPr userDrawn="1"/>
        </p:nvPicPr>
        <p:blipFill>
          <a:blip r:embed="rId2"/>
          <a:stretch>
            <a:fillRect/>
          </a:stretch>
        </p:blipFill>
        <p:spPr>
          <a:xfrm>
            <a:off x="1" y="1"/>
            <a:ext cx="12191153" cy="6857153"/>
          </a:xfrm>
          <a:prstGeom prst="rect">
            <a:avLst/>
          </a:prstGeom>
        </p:spPr>
      </p:pic>
      <p:sp>
        <p:nvSpPr>
          <p:cNvPr id="8" name="文本框 7"/>
          <p:cNvSpPr txBox="1"/>
          <p:nvPr userDrawn="1"/>
        </p:nvSpPr>
        <p:spPr>
          <a:xfrm>
            <a:off x="5305213" y="2004907"/>
            <a:ext cx="6096000" cy="1200329"/>
          </a:xfrm>
          <a:prstGeom prst="rect">
            <a:avLst/>
          </a:prstGeom>
          <a:noFill/>
        </p:spPr>
        <p:txBody>
          <a:bodyPr wrap="square" rtlCol="0" anchor="t">
            <a:spAutoFit/>
          </a:bodyPr>
          <a:lstStyle/>
          <a:p>
            <a:pPr>
              <a:lnSpc>
                <a:spcPct val="100000"/>
              </a:lnSpc>
            </a:pPr>
            <a:r>
              <a:rPr lang="en-GB" altLang="zh-CN" sz="7200" b="1">
                <a:latin typeface="PingFang SC Semibold" panose="020B0400000000000000" charset="-122"/>
                <a:ea typeface="PingFang SC Semibold" panose="020B0400000000000000" charset="-122"/>
                <a:sym typeface="+mn-ea"/>
              </a:rPr>
              <a:t>文继荣</a:t>
            </a:r>
          </a:p>
        </p:txBody>
      </p:sp>
      <p:sp>
        <p:nvSpPr>
          <p:cNvPr id="9" name="文本框 8"/>
          <p:cNvSpPr txBox="1"/>
          <p:nvPr userDrawn="1"/>
        </p:nvSpPr>
        <p:spPr>
          <a:xfrm>
            <a:off x="5322147" y="3475567"/>
            <a:ext cx="5384800" cy="1019125"/>
          </a:xfrm>
          <a:prstGeom prst="rect">
            <a:avLst/>
          </a:prstGeom>
          <a:noFill/>
        </p:spPr>
        <p:txBody>
          <a:bodyPr wrap="square" rtlCol="0">
            <a:spAutoFit/>
          </a:bodyPr>
          <a:lstStyle/>
          <a:p>
            <a:pPr algn="l">
              <a:lnSpc>
                <a:spcPct val="150000"/>
              </a:lnSpc>
            </a:pPr>
            <a:r>
              <a:rPr lang="zh-CN" altLang="en-US" sz="2133">
                <a:latin typeface="PingFang SC Regular" panose="020B0400000000000000" charset="-122"/>
                <a:ea typeface="PingFang SC Regular" panose="020B0400000000000000" charset="-122"/>
              </a:rPr>
              <a:t>中国人民大学高瓴人工智能学院执行院长</a:t>
            </a:r>
          </a:p>
          <a:p>
            <a:pPr algn="l">
              <a:lnSpc>
                <a:spcPct val="150000"/>
              </a:lnSpc>
            </a:pPr>
            <a:r>
              <a:rPr lang="zh-CN" altLang="en-US" sz="2133">
                <a:latin typeface="PingFang SC Regular" panose="020B0400000000000000" charset="-122"/>
                <a:ea typeface="PingFang SC Regular" panose="020B0400000000000000" charset="-122"/>
              </a:rPr>
              <a:t>北京智源人工智能研究院首席科学家</a:t>
            </a:r>
          </a:p>
        </p:txBody>
      </p:sp>
      <p:sp>
        <p:nvSpPr>
          <p:cNvPr id="10" name="椭圆 9"/>
          <p:cNvSpPr/>
          <p:nvPr userDrawn="1"/>
        </p:nvSpPr>
        <p:spPr>
          <a:xfrm>
            <a:off x="4975013" y="3301153"/>
            <a:ext cx="192000" cy="192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userDrawn="1"/>
        </p:nvSpPr>
        <p:spPr>
          <a:xfrm>
            <a:off x="10800927" y="33290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userDrawn="1"/>
        </p:nvSpPr>
        <p:spPr>
          <a:xfrm>
            <a:off x="5167208" y="3388360"/>
            <a:ext cx="5663353"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0" name="图片 19" descr="椭圆 1"/>
          <p:cNvPicPr>
            <a:picLocks noChangeAspect="1"/>
          </p:cNvPicPr>
          <p:nvPr userDrawn="1"/>
        </p:nvPicPr>
        <p:blipFill>
          <a:blip r:embed="rId3"/>
          <a:stretch>
            <a:fillRect/>
          </a:stretch>
        </p:blipFill>
        <p:spPr>
          <a:xfrm>
            <a:off x="1331807" y="1520613"/>
            <a:ext cx="3738277" cy="3744000"/>
          </a:xfrm>
          <a:prstGeom prst="rect">
            <a:avLst/>
          </a:prstGeom>
        </p:spPr>
      </p:pic>
      <p:pic>
        <p:nvPicPr>
          <p:cNvPr id="6" name="图片 5" descr="图层 17"/>
          <p:cNvPicPr>
            <a:picLocks noChangeAspect="1"/>
          </p:cNvPicPr>
          <p:nvPr userDrawn="1"/>
        </p:nvPicPr>
        <p:blipFill>
          <a:blip r:embed="rId4"/>
          <a:stretch>
            <a:fillRect/>
          </a:stretch>
        </p:blipFill>
        <p:spPr>
          <a:xfrm>
            <a:off x="1560407" y="1752600"/>
            <a:ext cx="3279987" cy="3279987"/>
          </a:xfrm>
          <a:prstGeom prst="rect">
            <a:avLst/>
          </a:prstGeom>
        </p:spPr>
      </p:pic>
      <p:pic>
        <p:nvPicPr>
          <p:cNvPr id="4" name="图片 3" descr="中英文全称-白色"/>
          <p:cNvPicPr>
            <a:picLocks noChangeAspect="1"/>
          </p:cNvPicPr>
          <p:nvPr userDrawn="1"/>
        </p:nvPicPr>
        <p:blipFill>
          <a:blip r:embed="rId5"/>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2173200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455145" y="968703"/>
            <a:ext cx="9715500"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4"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6" name="图片 5"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2038049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标题j+副标题">
    <p:spTree>
      <p:nvGrpSpPr>
        <p:cNvPr id="1" name=""/>
        <p:cNvGrpSpPr/>
        <p:nvPr/>
      </p:nvGrpSpPr>
      <p:grpSpPr>
        <a:xfrm>
          <a:off x="0" y="0"/>
          <a:ext cx="0" cy="0"/>
          <a:chOff x="0" y="0"/>
          <a:chExt cx="0" cy="0"/>
        </a:xfrm>
      </p:grpSpPr>
      <p:pic>
        <p:nvPicPr>
          <p:cNvPr id="7" name="图片 6"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extBox 3"/>
          <p:cNvSpPr txBox="1"/>
          <p:nvPr userDrawn="1"/>
        </p:nvSpPr>
        <p:spPr>
          <a:xfrm>
            <a:off x="1455144" y="1772519"/>
            <a:ext cx="5352725" cy="379656"/>
          </a:xfrm>
          <a:prstGeom prst="rect">
            <a:avLst/>
          </a:prstGeom>
          <a:noFill/>
        </p:spPr>
        <p:txBody>
          <a:bodyPr wrap="square" lIns="0" rIns="0" rtlCol="0">
            <a:spAutoFit/>
          </a:bodyPr>
          <a:lstStyle/>
          <a:p>
            <a:r>
              <a:rPr lang="zh-CN" altLang="en-US" sz="1867" dirty="0">
                <a:latin typeface="Source Han Sans CN" panose="020B0200000000000000" pitchFamily="34" charset="-128"/>
                <a:ea typeface="Source Han Sans CN" panose="020B0200000000000000" pitchFamily="34" charset="-128"/>
              </a:rPr>
              <a:t>副标题</a:t>
            </a:r>
            <a:endParaRPr kumimoji="1" lang="zh-CN" altLang="en-US" sz="1867" dirty="0">
              <a:latin typeface="Source Han Sans CN" panose="020B0200000000000000" pitchFamily="34" charset="-128"/>
              <a:ea typeface="Source Han Sans CN" panose="020B0200000000000000" pitchFamily="34" charset="-128"/>
            </a:endParaRPr>
          </a:p>
        </p:txBody>
      </p:sp>
      <p:sp>
        <p:nvSpPr>
          <p:cNvPr id="5" name="Title 1"/>
          <p:cNvSpPr>
            <a:spLocks noGrp="1"/>
          </p:cNvSpPr>
          <p:nvPr>
            <p:ph type="title" hasCustomPrompt="1"/>
          </p:nvPr>
        </p:nvSpPr>
        <p:spPr>
          <a:xfrm>
            <a:off x="1455421" y="968587"/>
            <a:ext cx="9715500" cy="75184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21"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11" name="图片 10"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4755301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文">
    <p:spTree>
      <p:nvGrpSpPr>
        <p:cNvPr id="1" name=""/>
        <p:cNvGrpSpPr/>
        <p:nvPr/>
      </p:nvGrpSpPr>
      <p:grpSpPr>
        <a:xfrm>
          <a:off x="0" y="0"/>
          <a:ext cx="0" cy="0"/>
          <a:chOff x="0" y="0"/>
          <a:chExt cx="0" cy="0"/>
        </a:xfrm>
      </p:grpSpPr>
      <p:pic>
        <p:nvPicPr>
          <p:cNvPr id="16" name="图片 15"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394460" y="1212427"/>
            <a:ext cx="10715413"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首个公开的中文超大规模多模态预训练</a:t>
            </a:r>
          </a:p>
        </p:txBody>
      </p:sp>
      <p:sp>
        <p:nvSpPr>
          <p:cNvPr id="352" name="矩形 21"/>
          <p:cNvSpPr/>
          <p:nvPr userDrawn="1"/>
        </p:nvSpPr>
        <p:spPr>
          <a:xfrm>
            <a:off x="3871806" y="2163234"/>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361" name="图片 9" descr="图片 9"/>
          <p:cNvPicPr>
            <a:picLocks noChangeAspect="1"/>
          </p:cNvPicPr>
          <p:nvPr userDrawn="1"/>
        </p:nvPicPr>
        <p:blipFill>
          <a:blip r:embed="rId3"/>
          <a:srcRect r="45618" b="42783"/>
          <a:stretch>
            <a:fillRect/>
          </a:stretch>
        </p:blipFill>
        <p:spPr>
          <a:xfrm>
            <a:off x="1475741" y="2163234"/>
            <a:ext cx="2164927" cy="1515533"/>
          </a:xfrm>
          <a:prstGeom prst="rect">
            <a:avLst/>
          </a:prstGeom>
          <a:ln w="12700">
            <a:miter lim="400000"/>
            <a:headEnd/>
            <a:tailEnd/>
          </a:ln>
        </p:spPr>
      </p:pic>
      <p:sp>
        <p:nvSpPr>
          <p:cNvPr id="22" name="TextBox 21"/>
          <p:cNvSpPr txBox="1"/>
          <p:nvPr userDrawn="1"/>
        </p:nvSpPr>
        <p:spPr>
          <a:xfrm>
            <a:off x="4278959" y="228502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4" name="矩形 21"/>
          <p:cNvSpPr/>
          <p:nvPr userDrawn="1"/>
        </p:nvSpPr>
        <p:spPr>
          <a:xfrm>
            <a:off x="3851487" y="4089400"/>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6" name="图片 9" descr="图片 9"/>
          <p:cNvPicPr>
            <a:picLocks noChangeAspect="1"/>
          </p:cNvPicPr>
          <p:nvPr userDrawn="1"/>
        </p:nvPicPr>
        <p:blipFill>
          <a:blip r:embed="rId3"/>
          <a:srcRect r="45618" b="42783"/>
          <a:stretch>
            <a:fillRect/>
          </a:stretch>
        </p:blipFill>
        <p:spPr>
          <a:xfrm>
            <a:off x="1455421" y="4089400"/>
            <a:ext cx="2164927" cy="1515533"/>
          </a:xfrm>
          <a:prstGeom prst="rect">
            <a:avLst/>
          </a:prstGeom>
          <a:ln w="12700">
            <a:miter lim="400000"/>
            <a:headEnd/>
            <a:tailEnd/>
          </a:ln>
        </p:spPr>
      </p:pic>
      <p:sp>
        <p:nvSpPr>
          <p:cNvPr id="12" name="Oval 4"/>
          <p:cNvSpPr/>
          <p:nvPr userDrawn="1"/>
        </p:nvSpPr>
        <p:spPr>
          <a:xfrm>
            <a:off x="1215584" y="121230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5" name="TextBox 21"/>
          <p:cNvSpPr txBox="1"/>
          <p:nvPr userDrawn="1"/>
        </p:nvSpPr>
        <p:spPr>
          <a:xfrm>
            <a:off x="4278959" y="417986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17" name="图片 16" descr="中英文全称-白色"/>
          <p:cNvPicPr>
            <a:picLocks noChangeAspect="1"/>
          </p:cNvPicPr>
          <p:nvPr userDrawn="1"/>
        </p:nvPicPr>
        <p:blipFill>
          <a:blip r:embed="rId4"/>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312526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sp>
        <p:nvSpPr>
          <p:cNvPr id="22" name="TextBox 21"/>
          <p:cNvSpPr txBox="1"/>
          <p:nvPr userDrawn="1"/>
        </p:nvSpPr>
        <p:spPr>
          <a:xfrm>
            <a:off x="14791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17" name="TextBox 21"/>
          <p:cNvSpPr txBox="1"/>
          <p:nvPr userDrawn="1"/>
        </p:nvSpPr>
        <p:spPr>
          <a:xfrm>
            <a:off x="46160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20" name="TextBox 21"/>
          <p:cNvSpPr txBox="1"/>
          <p:nvPr userDrawn="1"/>
        </p:nvSpPr>
        <p:spPr>
          <a:xfrm>
            <a:off x="7784253"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23" name="图片 22" descr="VCG211279701682"/>
          <p:cNvPicPr>
            <a:picLocks noChangeAspect="1"/>
          </p:cNvPicPr>
          <p:nvPr userDrawn="1"/>
        </p:nvPicPr>
        <p:blipFill>
          <a:blip r:embed="rId3"/>
          <a:stretch>
            <a:fillRect/>
          </a:stretch>
        </p:blipFill>
        <p:spPr>
          <a:xfrm>
            <a:off x="1487594" y="2418504"/>
            <a:ext cx="2974340" cy="1859280"/>
          </a:xfrm>
          <a:prstGeom prst="rect">
            <a:avLst/>
          </a:prstGeom>
        </p:spPr>
      </p:pic>
      <p:pic>
        <p:nvPicPr>
          <p:cNvPr id="25" name="图片 24" descr="VCG211279701704"/>
          <p:cNvPicPr>
            <a:picLocks noChangeAspect="1"/>
          </p:cNvPicPr>
          <p:nvPr userDrawn="1"/>
        </p:nvPicPr>
        <p:blipFill>
          <a:blip r:embed="rId4"/>
          <a:stretch>
            <a:fillRect/>
          </a:stretch>
        </p:blipFill>
        <p:spPr>
          <a:xfrm>
            <a:off x="7776633" y="2417233"/>
            <a:ext cx="2980267" cy="1862667"/>
          </a:xfrm>
          <a:prstGeom prst="rect">
            <a:avLst/>
          </a:prstGeom>
        </p:spPr>
      </p:pic>
      <p:pic>
        <p:nvPicPr>
          <p:cNvPr id="26" name="图片 25" descr="VCG211287007534"/>
          <p:cNvPicPr>
            <a:picLocks noChangeAspect="1"/>
          </p:cNvPicPr>
          <p:nvPr userDrawn="1"/>
        </p:nvPicPr>
        <p:blipFill>
          <a:blip r:embed="rId5"/>
          <a:stretch>
            <a:fillRect/>
          </a:stretch>
        </p:blipFill>
        <p:spPr>
          <a:xfrm>
            <a:off x="4632114" y="2418927"/>
            <a:ext cx="2974340" cy="1859280"/>
          </a:xfrm>
          <a:prstGeom prst="rect">
            <a:avLst/>
          </a:prstGeom>
        </p:spPr>
      </p:pic>
      <p:pic>
        <p:nvPicPr>
          <p:cNvPr id="4" name="图片 3" descr="中英文全称-白色"/>
          <p:cNvPicPr>
            <a:picLocks noChangeAspect="1"/>
          </p:cNvPicPr>
          <p:nvPr userDrawn="1"/>
        </p:nvPicPr>
        <p:blipFill>
          <a:blip r:embed="rId6"/>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2719346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文字03">
    <p:spTree>
      <p:nvGrpSpPr>
        <p:cNvPr id="1" name=""/>
        <p:cNvGrpSpPr/>
        <p:nvPr/>
      </p:nvGrpSpPr>
      <p:grpSpPr>
        <a:xfrm>
          <a:off x="0" y="0"/>
          <a:ext cx="0" cy="0"/>
          <a:chOff x="0" y="0"/>
          <a:chExt cx="0" cy="0"/>
        </a:xfrm>
      </p:grpSpPr>
      <p:pic>
        <p:nvPicPr>
          <p:cNvPr id="15" name="图片 14" descr="组 12"/>
          <p:cNvPicPr>
            <a:picLocks noChangeAspect="1"/>
          </p:cNvPicPr>
          <p:nvPr userDrawn="1"/>
        </p:nvPicPr>
        <p:blipFill>
          <a:blip r:embed="rId2"/>
          <a:stretch>
            <a:fillRect/>
          </a:stretch>
        </p:blipFill>
        <p:spPr>
          <a:xfrm>
            <a:off x="1" y="1"/>
            <a:ext cx="12191153" cy="6882553"/>
          </a:xfrm>
          <a:prstGeom prst="rect">
            <a:avLst/>
          </a:prstGeom>
        </p:spPr>
      </p:pic>
      <p:sp>
        <p:nvSpPr>
          <p:cNvPr id="4" name="TextBox 21"/>
          <p:cNvSpPr txBox="1"/>
          <p:nvPr userDrawn="1"/>
        </p:nvSpPr>
        <p:spPr>
          <a:xfrm>
            <a:off x="5814812" y="2167334"/>
            <a:ext cx="5131405" cy="2606163"/>
          </a:xfrm>
          <a:prstGeom prst="rect">
            <a:avLst/>
          </a:prstGeom>
          <a:noFill/>
        </p:spPr>
        <p:txBody>
          <a:bodyPr wrap="square" lIns="0" rtlCol="0">
            <a:spAutoFit/>
          </a:bodyPr>
          <a:lstStyle/>
          <a:p>
            <a:pPr lvl="0"/>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更快的计算</a:t>
            </a:r>
          </a:p>
          <a:p>
            <a:pPr lvl="0">
              <a:spcBef>
                <a:spcPts val="2133"/>
              </a:spcBef>
              <a:spcAft>
                <a:spcPts val="2133"/>
              </a:spcAft>
            </a:pPr>
            <a:r>
              <a:rPr lang="zh-CN" altLang="en-US" sz="1867" dirty="0">
                <a:latin typeface="PingFang SC Regular" panose="020B0400000000000000" charset="-122"/>
                <a:ea typeface="PingFang SC Regular" panose="020B0400000000000000" charset="-122"/>
                <a:cs typeface="PingFang SC Regular" panose="020B0400000000000000" charset="-122"/>
              </a:rPr>
              <a:t>欢迎在 </a:t>
            </a:r>
            <a:r>
              <a:rPr lang="en-US" altLang="zh-CN" sz="1867" dirty="0" err="1">
                <a:latin typeface="PingFang SC Regular" panose="020B0400000000000000" charset="-122"/>
                <a:ea typeface="PingFang SC Regular" panose="020B0400000000000000" charset="-122"/>
                <a:cs typeface="PingFang SC Regular" panose="020B0400000000000000" charset="-122"/>
              </a:rPr>
              <a:t>github</a:t>
            </a:r>
            <a:r>
              <a:rPr lang="en-US" altLang="zh-CN" sz="1867" dirty="0">
                <a:latin typeface="PingFang SC Regular" panose="020B0400000000000000" charset="-122"/>
                <a:ea typeface="PingFang SC Regular" panose="020B0400000000000000" charset="-122"/>
                <a:cs typeface="PingFang SC Regular" panose="020B0400000000000000" charset="-122"/>
              </a:rPr>
              <a:t> issue </a:t>
            </a:r>
            <a:r>
              <a:rPr lang="zh-CN" altLang="en-US" sz="1867" dirty="0">
                <a:latin typeface="PingFang SC Regular" panose="020B0400000000000000" charset="-122"/>
                <a:ea typeface="PingFang SC Regular" panose="020B0400000000000000" charset="-122"/>
                <a:cs typeface="PingFang SC Regular" panose="020B0400000000000000" charset="-122"/>
              </a:rPr>
              <a:t>页面提出您的想法和需求</a:t>
            </a:r>
          </a:p>
        </p:txBody>
      </p:sp>
      <p:sp>
        <p:nvSpPr>
          <p:cNvPr id="28" name="文本框 27"/>
          <p:cNvSpPr txBox="1"/>
          <p:nvPr userDrawn="1"/>
        </p:nvSpPr>
        <p:spPr>
          <a:xfrm>
            <a:off x="2096868" y="2332385"/>
            <a:ext cx="2339102" cy="1323439"/>
          </a:xfrm>
          <a:prstGeom prst="rect">
            <a:avLst/>
          </a:prstGeom>
          <a:noFill/>
        </p:spPr>
        <p:txBody>
          <a:bodyPr wrap="none" rtlCol="0">
            <a:spAutoFit/>
          </a:bodyPr>
          <a:lstStyle/>
          <a:p>
            <a:r>
              <a:rPr lang="en-GB" altLang="zh-CN" sz="8000" spc="400" dirty="0" err="1">
                <a:latin typeface="Source Han Sans CN Medium" panose="020B0200000000000000" pitchFamily="34" charset="-128"/>
                <a:ea typeface="Source Han Sans CN Medium" panose="020B0200000000000000" pitchFamily="34" charset="-128"/>
              </a:rPr>
              <a:t>未来</a:t>
            </a:r>
            <a:endParaRPr kumimoji="1" lang="zh-CN" altLang="en-US" sz="8000" spc="400" dirty="0">
              <a:latin typeface="Source Han Sans CN Medium" panose="020B0200000000000000" pitchFamily="34" charset="-128"/>
              <a:ea typeface="Source Han Sans CN Medium" panose="020B0200000000000000" pitchFamily="34" charset="-128"/>
            </a:endParaRPr>
          </a:p>
        </p:txBody>
      </p:sp>
      <p:sp>
        <p:nvSpPr>
          <p:cNvPr id="29" name="文本框 28"/>
          <p:cNvSpPr txBox="1"/>
          <p:nvPr userDrawn="1"/>
        </p:nvSpPr>
        <p:spPr>
          <a:xfrm>
            <a:off x="1983468" y="3620727"/>
            <a:ext cx="2529801" cy="1208344"/>
          </a:xfrm>
          <a:prstGeom prst="rect">
            <a:avLst/>
          </a:prstGeom>
          <a:noFill/>
        </p:spPr>
        <p:txBody>
          <a:bodyPr wrap="square" rtlCol="0">
            <a:spAutoFit/>
          </a:bodyPr>
          <a:lstStyle/>
          <a:p>
            <a:pPr lvl="0" algn="ctr">
              <a:lnSpc>
                <a:spcPct val="120000"/>
              </a:lnSpc>
              <a:spcBef>
                <a:spcPts val="0"/>
              </a:spcBef>
              <a:spcAft>
                <a:spcPts val="0"/>
              </a:spcAft>
            </a:pPr>
            <a:r>
              <a:rPr lang="en-US" altLang="zh-CN" sz="2133" dirty="0" err="1">
                <a:latin typeface="PingFang SC Regular" panose="020B0400000000000000" charset="-122"/>
                <a:ea typeface="PingFang SC Regular" panose="020B0400000000000000" charset="-122"/>
                <a:cs typeface="PingFang SC Regular" panose="020B0400000000000000" charset="-122"/>
              </a:rPr>
              <a:t>FastMoE</a:t>
            </a:r>
            <a:r>
              <a:rPr lang="en-US" altLang="zh-CN" sz="2133" dirty="0">
                <a:latin typeface="PingFang SC Regular" panose="020B0400000000000000" charset="-122"/>
                <a:ea typeface="PingFang SC Regular" panose="020B0400000000000000" charset="-122"/>
                <a:cs typeface="PingFang SC Regular" panose="020B0400000000000000" charset="-122"/>
              </a:rPr>
              <a:t> v0.2.0</a:t>
            </a:r>
          </a:p>
          <a:p>
            <a:pPr lvl="0" algn="ctr">
              <a:lnSpc>
                <a:spcPct val="120000"/>
              </a:lnSpc>
              <a:spcBef>
                <a:spcPts val="0"/>
              </a:spcBef>
              <a:spcAft>
                <a:spcPts val="0"/>
              </a:spcAft>
              <a:buClr>
                <a:schemeClr val="dk2"/>
              </a:buClr>
              <a:buSzPts val="1100"/>
            </a:pPr>
            <a:r>
              <a:rPr lang="zh-CN" altLang="en-US" sz="2133" dirty="0">
                <a:latin typeface="PingFang SC Regular" panose="020B0400000000000000" charset="-122"/>
                <a:ea typeface="PingFang SC Regular" panose="020B0400000000000000" charset="-122"/>
                <a:cs typeface="PingFang SC Regular" panose="020B0400000000000000" charset="-122"/>
              </a:rPr>
              <a:t> 计划中的新功能</a:t>
            </a:r>
          </a:p>
          <a:p>
            <a:endParaRPr kumimoji="1" lang="zh-CN" altLang="en-US" sz="2133" dirty="0">
              <a:latin typeface="PingFang SC Regular" panose="020B0400000000000000" charset="-122"/>
              <a:ea typeface="PingFang SC Regular" panose="020B0400000000000000" charset="-122"/>
              <a:cs typeface="PingFang SC Regular" panose="020B0400000000000000" charset="-122"/>
            </a:endParaRPr>
          </a:p>
        </p:txBody>
      </p:sp>
      <p:sp>
        <p:nvSpPr>
          <p:cNvPr id="12" name="Oval 4"/>
          <p:cNvSpPr/>
          <p:nvPr userDrawn="1"/>
        </p:nvSpPr>
        <p:spPr>
          <a:xfrm>
            <a:off x="2096964" y="233244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 name="椭圆 4"/>
          <p:cNvSpPr/>
          <p:nvPr userDrawn="1"/>
        </p:nvSpPr>
        <p:spPr>
          <a:xfrm>
            <a:off x="5411893" y="230378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userDrawn="1"/>
        </p:nvSpPr>
        <p:spPr>
          <a:xfrm>
            <a:off x="5411893" y="284818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userDrawn="1"/>
        </p:nvSpPr>
        <p:spPr>
          <a:xfrm>
            <a:off x="5411893" y="337904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userDrawn="1"/>
        </p:nvSpPr>
        <p:spPr>
          <a:xfrm>
            <a:off x="5411893" y="3941233"/>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userDrawn="1"/>
        </p:nvSpPr>
        <p:spPr>
          <a:xfrm>
            <a:off x="5411893" y="450342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300677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ogo">
    <p:bg>
      <p:bgPr>
        <a:solidFill>
          <a:schemeClr val="bg1"/>
        </a:solidFill>
        <a:effectLst/>
      </p:bgPr>
    </p:bg>
    <p:spTree>
      <p:nvGrpSpPr>
        <p:cNvPr id="1" name=""/>
        <p:cNvGrpSpPr/>
        <p:nvPr/>
      </p:nvGrpSpPr>
      <p:grpSpPr>
        <a:xfrm>
          <a:off x="0" y="0"/>
          <a:ext cx="0" cy="0"/>
          <a:chOff x="0" y="0"/>
          <a:chExt cx="0" cy="0"/>
        </a:xfrm>
      </p:grpSpPr>
      <p:pic>
        <p:nvPicPr>
          <p:cNvPr id="11" name="图片 10" descr="02 拷贝"/>
          <p:cNvPicPr>
            <a:picLocks noChangeAspect="1"/>
          </p:cNvPicPr>
          <p:nvPr userDrawn="1"/>
        </p:nvPicPr>
        <p:blipFill>
          <a:blip r:embed="rId2"/>
          <a:stretch>
            <a:fillRect/>
          </a:stretch>
        </p:blipFill>
        <p:spPr>
          <a:xfrm>
            <a:off x="1" y="15240"/>
            <a:ext cx="12192847" cy="6883400"/>
          </a:xfrm>
          <a:prstGeom prst="rect">
            <a:avLst/>
          </a:prstGeom>
        </p:spPr>
      </p:pic>
      <p:sp>
        <p:nvSpPr>
          <p:cNvPr id="13" name="文本框 12"/>
          <p:cNvSpPr txBox="1"/>
          <p:nvPr userDrawn="1"/>
        </p:nvSpPr>
        <p:spPr>
          <a:xfrm>
            <a:off x="3864187" y="1809328"/>
            <a:ext cx="5415280" cy="995209"/>
          </a:xfrm>
          <a:prstGeom prst="rect">
            <a:avLst/>
          </a:prstGeom>
          <a:noFill/>
        </p:spPr>
        <p:txBody>
          <a:bodyPr wrap="square" rtlCol="0" anchor="t">
            <a:spAutoFit/>
          </a:bodyPr>
          <a:lstStyle/>
          <a:p>
            <a:pPr>
              <a:lnSpc>
                <a:spcPct val="100000"/>
              </a:lnSpc>
            </a:pPr>
            <a:r>
              <a:rPr lang="en-GB" altLang="zh-CN" sz="5867">
                <a:latin typeface="Acumin Variable C..." charset="0"/>
                <a:ea typeface="PingFang SC Medium" panose="020B0400000000000000" charset="-122"/>
                <a:cs typeface="Acumin Variable C..." charset="0"/>
                <a:sym typeface="+mn-ea"/>
              </a:rPr>
              <a:t>Faster  MoE</a:t>
            </a:r>
          </a:p>
        </p:txBody>
      </p:sp>
      <p:sp>
        <p:nvSpPr>
          <p:cNvPr id="14" name="文本框 13"/>
          <p:cNvSpPr txBox="1"/>
          <p:nvPr userDrawn="1"/>
        </p:nvSpPr>
        <p:spPr>
          <a:xfrm>
            <a:off x="3056760" y="3129281"/>
            <a:ext cx="6587067" cy="625877"/>
          </a:xfrm>
          <a:prstGeom prst="rect">
            <a:avLst/>
          </a:prstGeom>
          <a:noFill/>
        </p:spPr>
        <p:txBody>
          <a:bodyPr wrap="square" lIns="0" rtlCol="0" anchor="t">
            <a:spAutoFit/>
          </a:bodyPr>
          <a:lstStyle/>
          <a:p>
            <a:pPr algn="dist"/>
            <a:r>
              <a:rPr lang="zh-CN" altLang="en-US" sz="3467">
                <a:latin typeface="PingFang SC Medium" panose="020B0400000000000000" charset="-122"/>
                <a:ea typeface="PingFang SC Medium" panose="020B0400000000000000" charset="-122"/>
              </a:rPr>
              <a:t>期待您的加入</a:t>
            </a:r>
          </a:p>
        </p:txBody>
      </p:sp>
      <p:sp>
        <p:nvSpPr>
          <p:cNvPr id="15" name="椭圆 14"/>
          <p:cNvSpPr/>
          <p:nvPr userDrawn="1"/>
        </p:nvSpPr>
        <p:spPr>
          <a:xfrm>
            <a:off x="9410700"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3114887" y="2900680"/>
            <a:ext cx="6336000"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userDrawn="1"/>
        </p:nvSpPr>
        <p:spPr>
          <a:xfrm>
            <a:off x="3056467"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8599283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文字02">
    <p:bg>
      <p:bgPr>
        <a:solidFill>
          <a:schemeClr val="bg1"/>
        </a:solidFill>
        <a:effectLst/>
      </p:bgPr>
    </p:bg>
    <p:spTree>
      <p:nvGrpSpPr>
        <p:cNvPr id="1" name=""/>
        <p:cNvGrpSpPr/>
        <p:nvPr/>
      </p:nvGrpSpPr>
      <p:grpSpPr>
        <a:xfrm>
          <a:off x="0" y="0"/>
          <a:ext cx="0" cy="0"/>
          <a:chOff x="0" y="0"/>
          <a:chExt cx="0" cy="0"/>
        </a:xfrm>
      </p:grpSpPr>
      <p:pic>
        <p:nvPicPr>
          <p:cNvPr id="12" name="图片 11" descr="组 12"/>
          <p:cNvPicPr>
            <a:picLocks noChangeAspect="1"/>
          </p:cNvPicPr>
          <p:nvPr userDrawn="1"/>
        </p:nvPicPr>
        <p:blipFill>
          <a:blip r:embed="rId2"/>
          <a:stretch>
            <a:fillRect/>
          </a:stretch>
        </p:blipFill>
        <p:spPr>
          <a:xfrm>
            <a:off x="-27940" y="-93133"/>
            <a:ext cx="12355407" cy="6975687"/>
          </a:xfrm>
          <a:prstGeom prst="rect">
            <a:avLst/>
          </a:prstGeom>
        </p:spPr>
      </p:pic>
      <p:sp>
        <p:nvSpPr>
          <p:cNvPr id="352" name="矩形 21"/>
          <p:cNvSpPr/>
          <p:nvPr userDrawn="1"/>
        </p:nvSpPr>
        <p:spPr>
          <a:xfrm>
            <a:off x="-27939" y="2359661"/>
            <a:ext cx="12219940" cy="3335020"/>
          </a:xfrm>
          <a:prstGeom prst="rect">
            <a:avLst/>
          </a:prstGeom>
          <a:solidFill>
            <a:srgbClr val="253A70">
              <a:alpha val="70000"/>
            </a:srgbClr>
          </a:solidFill>
          <a:ln w="12700">
            <a:miter lim="400000"/>
          </a:ln>
          <a:effectLst/>
        </p:spPr>
        <p:txBody>
          <a:bodyPr lIns="158749" tIns="158749" rIns="158749" bIns="158749" anchor="ctr"/>
          <a:lstStyle/>
          <a:p>
            <a:pPr>
              <a:defRPr sz="17300">
                <a:solidFill>
                  <a:srgbClr val="FFFFFF"/>
                </a:solidFill>
              </a:defRPr>
            </a:pPr>
            <a:endParaRPr sz="13333"/>
          </a:p>
        </p:txBody>
      </p:sp>
    </p:spTree>
    <p:extLst>
      <p:ext uri="{BB962C8B-B14F-4D97-AF65-F5344CB8AC3E}">
        <p14:creationId xmlns:p14="http://schemas.microsoft.com/office/powerpoint/2010/main" val="26572041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96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F0D6A-D1A9-4F2F-905D-CB54AB0E31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268E8B-7AA2-4D48-8E1E-9871ED254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4176D2-326E-4BB8-B786-14FE6C4CAF9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01B561-4B49-45BD-9B4B-5BF02D9D2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5DC0A4-CEF3-497F-B5EF-5987C165F1C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4F6F31B-3ABF-40BF-94C1-35120B205F42}"/>
              </a:ext>
            </a:extLst>
          </p:cNvPr>
          <p:cNvSpPr>
            <a:spLocks noGrp="1"/>
          </p:cNvSpPr>
          <p:nvPr>
            <p:ph type="dt" sz="half" idx="10"/>
          </p:nvPr>
        </p:nvSpPr>
        <p:spPr/>
        <p:txBody>
          <a:bodyPr/>
          <a:lstStyle/>
          <a:p>
            <a:fld id="{00C4E88B-5FAF-4136-9736-2D531C43108B}" type="datetimeFigureOut">
              <a:rPr lang="zh-CN" altLang="en-US" smtClean="0"/>
              <a:t>2024/11/28</a:t>
            </a:fld>
            <a:endParaRPr lang="zh-CN" altLang="en-US"/>
          </a:p>
        </p:txBody>
      </p:sp>
      <p:sp>
        <p:nvSpPr>
          <p:cNvPr id="8" name="页脚占位符 7">
            <a:extLst>
              <a:ext uri="{FF2B5EF4-FFF2-40B4-BE49-F238E27FC236}">
                <a16:creationId xmlns:a16="http://schemas.microsoft.com/office/drawing/2014/main" id="{DC973A26-F1F8-4C30-BB4C-46B1C038E6C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DA5816D-AC19-425B-AFA7-6EBC9FC64EE0}"/>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3662808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0D40A-DEE5-4E82-B63D-B535A8C097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A12636-A6D8-4EE1-AC23-F972E404B612}"/>
              </a:ext>
            </a:extLst>
          </p:cNvPr>
          <p:cNvSpPr>
            <a:spLocks noGrp="1"/>
          </p:cNvSpPr>
          <p:nvPr>
            <p:ph type="dt" sz="half" idx="10"/>
          </p:nvPr>
        </p:nvSpPr>
        <p:spPr/>
        <p:txBody>
          <a:bodyPr/>
          <a:lstStyle/>
          <a:p>
            <a:fld id="{9D41390E-C271-44D4-9EF6-AE18BFF1AD0A}" type="datetimeFigureOut">
              <a:rPr lang="zh-CN" altLang="en-US" smtClean="0"/>
              <a:t>2024/11/28</a:t>
            </a:fld>
            <a:endParaRPr lang="zh-CN" altLang="en-US"/>
          </a:p>
        </p:txBody>
      </p:sp>
      <p:sp>
        <p:nvSpPr>
          <p:cNvPr id="4" name="页脚占位符 3">
            <a:extLst>
              <a:ext uri="{FF2B5EF4-FFF2-40B4-BE49-F238E27FC236}">
                <a16:creationId xmlns:a16="http://schemas.microsoft.com/office/drawing/2014/main" id="{ADA78CC3-9EDD-4D79-912A-428DBF7B7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B732DE-B5D8-4932-A337-F8D121A677EC}"/>
              </a:ext>
            </a:extLst>
          </p:cNvPr>
          <p:cNvSpPr>
            <a:spLocks noGrp="1"/>
          </p:cNvSpPr>
          <p:nvPr>
            <p:ph type="sldNum" sz="quarter" idx="12"/>
          </p:nvPr>
        </p:nvSpPr>
        <p:spPr/>
        <p:txBody>
          <a:bodyPr/>
          <a:lstStyle/>
          <a:p>
            <a:fld id="{128D0928-4FC4-4A8A-81C5-98201E2647FD}" type="slidenum">
              <a:rPr lang="zh-CN" altLang="en-US" smtClean="0"/>
              <a:t>‹#›</a:t>
            </a:fld>
            <a:endParaRPr lang="zh-CN" altLang="en-US"/>
          </a:p>
        </p:txBody>
      </p:sp>
    </p:spTree>
    <p:extLst>
      <p:ext uri="{BB962C8B-B14F-4D97-AF65-F5344CB8AC3E}">
        <p14:creationId xmlns:p14="http://schemas.microsoft.com/office/powerpoint/2010/main" val="29842440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2" y="2130428"/>
            <a:ext cx="10363201" cy="1470025"/>
          </a:xfrm>
        </p:spPr>
        <p:txBody>
          <a:bodyPr/>
          <a:lstStyle/>
          <a:p>
            <a:r>
              <a:rPr lang="zh-CN" altLang="en-US"/>
              <a:t>单击此处编辑母版标题样式</a:t>
            </a:r>
          </a:p>
        </p:txBody>
      </p:sp>
      <p:sp>
        <p:nvSpPr>
          <p:cNvPr id="3" name="副标题 2"/>
          <p:cNvSpPr>
            <a:spLocks noGrp="1"/>
          </p:cNvSpPr>
          <p:nvPr>
            <p:ph type="subTitle" idx="1"/>
          </p:nvPr>
        </p:nvSpPr>
        <p:spPr>
          <a:xfrm>
            <a:off x="1828802" y="3886204"/>
            <a:ext cx="8534400" cy="1752600"/>
          </a:xfrm>
        </p:spPr>
        <p:txBody>
          <a:bodyPr/>
          <a:lstStyle>
            <a:lvl1pPr marL="0" indent="0" algn="ctr">
              <a:buNone/>
              <a:defRPr>
                <a:solidFill>
                  <a:schemeClr val="tx1">
                    <a:tint val="75000"/>
                  </a:schemeClr>
                </a:solidFill>
              </a:defRPr>
            </a:lvl1pPr>
            <a:lvl2pPr marL="609581" indent="0" algn="ctr">
              <a:buNone/>
              <a:defRPr>
                <a:solidFill>
                  <a:schemeClr val="tx1">
                    <a:tint val="75000"/>
                  </a:schemeClr>
                </a:solidFill>
              </a:defRPr>
            </a:lvl2pPr>
            <a:lvl3pPr marL="1219162" indent="0" algn="ctr">
              <a:buNone/>
              <a:defRPr>
                <a:solidFill>
                  <a:schemeClr val="tx1">
                    <a:tint val="75000"/>
                  </a:schemeClr>
                </a:solidFill>
              </a:defRPr>
            </a:lvl3pPr>
            <a:lvl4pPr marL="1828743" indent="0" algn="ctr">
              <a:buNone/>
              <a:defRPr>
                <a:solidFill>
                  <a:schemeClr val="tx1">
                    <a:tint val="75000"/>
                  </a:schemeClr>
                </a:solidFill>
              </a:defRPr>
            </a:lvl4pPr>
            <a:lvl5pPr marL="2438323" indent="0" algn="ctr">
              <a:buNone/>
              <a:defRPr>
                <a:solidFill>
                  <a:schemeClr val="tx1">
                    <a:tint val="75000"/>
                  </a:schemeClr>
                </a:solidFill>
              </a:defRPr>
            </a:lvl5pPr>
            <a:lvl6pPr marL="3047904" indent="0" algn="ctr">
              <a:buNone/>
              <a:defRPr>
                <a:solidFill>
                  <a:schemeClr val="tx1">
                    <a:tint val="75000"/>
                  </a:schemeClr>
                </a:solidFill>
              </a:defRPr>
            </a:lvl6pPr>
            <a:lvl7pPr marL="3657485" indent="0" algn="ctr">
              <a:buNone/>
              <a:defRPr>
                <a:solidFill>
                  <a:schemeClr val="tx1">
                    <a:tint val="75000"/>
                  </a:schemeClr>
                </a:solidFill>
              </a:defRPr>
            </a:lvl7pPr>
            <a:lvl8pPr marL="4267066" indent="0" algn="ctr">
              <a:buNone/>
              <a:defRPr>
                <a:solidFill>
                  <a:schemeClr val="tx1">
                    <a:tint val="75000"/>
                  </a:schemeClr>
                </a:solidFill>
              </a:defRPr>
            </a:lvl8pPr>
            <a:lvl9pPr marL="4876646" indent="0" algn="ctr">
              <a:buNone/>
              <a:defRPr>
                <a:solidFill>
                  <a:schemeClr val="tx1">
                    <a:tint val="75000"/>
                  </a:schemeClr>
                </a:solidFill>
              </a:defRPr>
            </a:lvl9pPr>
          </a:lstStyle>
          <a:p>
            <a:r>
              <a:rPr lang="zh-CN" altLang="en-US"/>
              <a:t>单击此处编辑母版副标题样式</a:t>
            </a:r>
          </a:p>
        </p:txBody>
      </p:sp>
      <p:sp>
        <p:nvSpPr>
          <p:cNvPr id="5" name="页脚占位符 4"/>
          <p:cNvSpPr>
            <a:spLocks noGrp="1"/>
          </p:cNvSpPr>
          <p:nvPr>
            <p:ph type="ftr" sz="quarter" idx="11"/>
          </p:nvPr>
        </p:nvSpPr>
        <p:spPr>
          <a:xfrm>
            <a:off x="4165600" y="6356357"/>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25078152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2515" y="43550"/>
            <a:ext cx="10671031" cy="870421"/>
          </a:xfrm>
        </p:spPr>
        <p:txBody>
          <a:bodyPr>
            <a:normAutofit/>
          </a:bodyPr>
          <a:lstStyle>
            <a:lvl1pPr algn="l">
              <a:defRPr sz="3208" b="1" baseline="0">
                <a:latin typeface="+mj-lt"/>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609602" y="1263246"/>
            <a:ext cx="10972800" cy="4862923"/>
          </a:xfrm>
        </p:spPr>
        <p:txBody>
          <a:bodyPr>
            <a:normAutofit/>
          </a:bodyPr>
          <a:lstStyle>
            <a:lvl1pPr>
              <a:defRPr sz="2807" baseline="0">
                <a:latin typeface="+mn-lt"/>
                <a:ea typeface="楷体" panose="02010609060101010101" pitchFamily="49" charset="-122"/>
              </a:defRPr>
            </a:lvl1pPr>
            <a:lvl2pPr>
              <a:defRPr sz="2406" baseline="0">
                <a:latin typeface="+mn-lt"/>
                <a:ea typeface="楷体" panose="02010609060101010101" pitchFamily="49" charset="-122"/>
              </a:defRPr>
            </a:lvl2pPr>
            <a:lvl3pPr>
              <a:defRPr sz="1805" baseline="0">
                <a:latin typeface="+mn-lt"/>
                <a:ea typeface="楷体" panose="02010609060101010101" pitchFamily="49" charset="-122"/>
              </a:defRPr>
            </a:lvl3pPr>
            <a:lvl4pPr>
              <a:defRPr sz="1604" baseline="0">
                <a:latin typeface="+mn-lt"/>
                <a:ea typeface="楷体" panose="02010609060101010101" pitchFamily="49" charset="-122"/>
              </a:defRPr>
            </a:lvl4pPr>
            <a:lvl5pPr>
              <a:defRPr sz="1604" baseline="0">
                <a:latin typeface="+mn-lt"/>
                <a:ea typeface="楷体" panose="02010609060101010101"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灯片编号占位符 5"/>
          <p:cNvSpPr>
            <a:spLocks noGrp="1"/>
          </p:cNvSpPr>
          <p:nvPr>
            <p:ph type="sldNum" sz="quarter" idx="12"/>
          </p:nvPr>
        </p:nvSpPr>
        <p:spPr>
          <a:xfrm>
            <a:off x="9206665" y="6449804"/>
            <a:ext cx="2844801" cy="365125"/>
          </a:xfrm>
        </p:spPr>
        <p:txBody>
          <a:bodyPr/>
          <a:lstStyle/>
          <a:p>
            <a:fld id="{86CB4B4D-7CA3-9044-876B-883B54F8677D}" type="slidenum">
              <a:rPr lang="en-US" altLang="zh-CN" smtClean="0"/>
              <a:t>‹#›</a:t>
            </a:fld>
            <a:endParaRPr lang="zh-CN" altLang="en-US"/>
          </a:p>
        </p:txBody>
      </p:sp>
      <p:sp>
        <p:nvSpPr>
          <p:cNvPr id="9" name="矩形 8"/>
          <p:cNvSpPr/>
          <p:nvPr/>
        </p:nvSpPr>
        <p:spPr>
          <a:xfrm>
            <a:off x="-10291" y="902287"/>
            <a:ext cx="12202291" cy="62183"/>
          </a:xfrm>
          <a:prstGeom prst="rect">
            <a:avLst/>
          </a:prstGeom>
          <a:solidFill>
            <a:srgbClr val="E60012"/>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descr="part素材.png">
            <a:extLst>
              <a:ext uri="{FF2B5EF4-FFF2-40B4-BE49-F238E27FC236}">
                <a16:creationId xmlns:a16="http://schemas.microsoft.com/office/drawing/2014/main" id="{182D99FC-06F6-4D7A-A480-8BD6CF26AC11}"/>
              </a:ext>
            </a:extLst>
          </p:cNvPr>
          <p:cNvPicPr>
            <a:picLocks noChangeAspect="1"/>
          </p:cNvPicPr>
          <p:nvPr/>
        </p:nvPicPr>
        <p:blipFill>
          <a:blip r:embed="rId2" cstate="screen"/>
          <a:stretch>
            <a:fillRect/>
          </a:stretch>
        </p:blipFill>
        <p:spPr>
          <a:xfrm>
            <a:off x="38881" y="11773"/>
            <a:ext cx="248123" cy="870421"/>
          </a:xfrm>
          <a:prstGeom prst="rect">
            <a:avLst/>
          </a:prstGeom>
        </p:spPr>
      </p:pic>
    </p:spTree>
    <p:extLst>
      <p:ext uri="{BB962C8B-B14F-4D97-AF65-F5344CB8AC3E}">
        <p14:creationId xmlns:p14="http://schemas.microsoft.com/office/powerpoint/2010/main" val="11176204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6"/>
            <a:ext cx="10363201" cy="1362075"/>
          </a:xfrm>
        </p:spPr>
        <p:txBody>
          <a:bodyPr anchor="t">
            <a:normAutofit/>
          </a:bodyPr>
          <a:lstStyle>
            <a:lvl1pPr algn="l">
              <a:defRPr sz="4812" b="1" cap="all">
                <a:latin typeface="楷体" panose="02010609060101010101" pitchFamily="49" charset="-122"/>
                <a:ea typeface="楷体" panose="02010609060101010101" pitchFamily="49"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963086" y="2906716"/>
            <a:ext cx="10363201" cy="1500187"/>
          </a:xfrm>
        </p:spPr>
        <p:txBody>
          <a:bodyPr anchor="b"/>
          <a:lstStyle>
            <a:lvl1pPr marL="0" indent="0">
              <a:buNone/>
              <a:defRPr sz="2667">
                <a:solidFill>
                  <a:schemeClr val="tx1">
                    <a:tint val="75000"/>
                  </a:schemeClr>
                </a:solidFill>
              </a:defRPr>
            </a:lvl1pPr>
            <a:lvl2pPr marL="609581" indent="0">
              <a:buNone/>
              <a:defRPr sz="2400">
                <a:solidFill>
                  <a:schemeClr val="tx1">
                    <a:tint val="75000"/>
                  </a:schemeClr>
                </a:solidFill>
              </a:defRPr>
            </a:lvl2pPr>
            <a:lvl3pPr marL="1219162" indent="0">
              <a:buNone/>
              <a:defRPr sz="2134">
                <a:solidFill>
                  <a:schemeClr val="tx1">
                    <a:tint val="75000"/>
                  </a:schemeClr>
                </a:solidFill>
              </a:defRPr>
            </a:lvl3pPr>
            <a:lvl4pPr marL="1828743" indent="0">
              <a:buNone/>
              <a:defRPr sz="1867">
                <a:solidFill>
                  <a:schemeClr val="tx1">
                    <a:tint val="75000"/>
                  </a:schemeClr>
                </a:solidFill>
              </a:defRPr>
            </a:lvl4pPr>
            <a:lvl5pPr marL="2438323" indent="0">
              <a:buNone/>
              <a:defRPr sz="1867">
                <a:solidFill>
                  <a:schemeClr val="tx1">
                    <a:tint val="75000"/>
                  </a:schemeClr>
                </a:solidFill>
              </a:defRPr>
            </a:lvl5pPr>
            <a:lvl6pPr marL="3047904" indent="0">
              <a:buNone/>
              <a:defRPr sz="1867">
                <a:solidFill>
                  <a:schemeClr val="tx1">
                    <a:tint val="75000"/>
                  </a:schemeClr>
                </a:solidFill>
              </a:defRPr>
            </a:lvl6pPr>
            <a:lvl7pPr marL="3657485" indent="0">
              <a:buNone/>
              <a:defRPr sz="1867">
                <a:solidFill>
                  <a:schemeClr val="tx1">
                    <a:tint val="75000"/>
                  </a:schemeClr>
                </a:solidFill>
              </a:defRPr>
            </a:lvl7pPr>
            <a:lvl8pPr marL="4267066" indent="0">
              <a:buNone/>
              <a:defRPr sz="1867">
                <a:solidFill>
                  <a:schemeClr val="tx1">
                    <a:tint val="75000"/>
                  </a:schemeClr>
                </a:solidFill>
              </a:defRPr>
            </a:lvl8pPr>
            <a:lvl9pPr marL="4876646" indent="0">
              <a:buNone/>
              <a:defRPr sz="1867">
                <a:solidFill>
                  <a:schemeClr val="tx1">
                    <a:tint val="75000"/>
                  </a:schemeClr>
                </a:solidFill>
              </a:defRPr>
            </a:lvl9pPr>
          </a:lstStyle>
          <a:p>
            <a:pPr lvl="0"/>
            <a:r>
              <a:rPr lang="zh-CN" altLang="en-US"/>
              <a:t>单击此处编辑母版文本样式</a:t>
            </a:r>
          </a:p>
        </p:txBody>
      </p:sp>
      <p:sp>
        <p:nvSpPr>
          <p:cNvPr id="5" name="页脚占位符 4"/>
          <p:cNvSpPr>
            <a:spLocks noGrp="1"/>
          </p:cNvSpPr>
          <p:nvPr>
            <p:ph type="ftr" sz="quarter" idx="11"/>
          </p:nvPr>
        </p:nvSpPr>
        <p:spPr>
          <a:xfrm>
            <a:off x="4165600" y="6356357"/>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86CB4B4D-7CA3-9044-876B-883B54F8677D}" type="slidenum">
              <a:rPr lang="en-US" altLang="zh-CN" smtClean="0"/>
              <a:t>‹#›</a:t>
            </a:fld>
            <a:endParaRPr lang="zh-CN" altLang="en-US"/>
          </a:p>
        </p:txBody>
      </p:sp>
      <p:sp>
        <p:nvSpPr>
          <p:cNvPr id="7" name="矩形 6">
            <a:extLst>
              <a:ext uri="{FF2B5EF4-FFF2-40B4-BE49-F238E27FC236}">
                <a16:creationId xmlns:a16="http://schemas.microsoft.com/office/drawing/2014/main" id="{B47992E5-6E98-40A7-ACB8-0B876E359DE1}"/>
              </a:ext>
            </a:extLst>
          </p:cNvPr>
          <p:cNvSpPr/>
          <p:nvPr/>
        </p:nvSpPr>
        <p:spPr>
          <a:xfrm>
            <a:off x="-40661" y="5233796"/>
            <a:ext cx="12202291" cy="62183"/>
          </a:xfrm>
          <a:prstGeom prst="rect">
            <a:avLst/>
          </a:prstGeom>
          <a:solidFill>
            <a:srgbClr val="E60012"/>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10498079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4165600" y="6356357"/>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413509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0CF18-778B-44B0-902A-8ADC66CBB4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7759A12-150B-42DF-8895-221E7DB237E2}"/>
              </a:ext>
            </a:extLst>
          </p:cNvPr>
          <p:cNvSpPr>
            <a:spLocks noGrp="1"/>
          </p:cNvSpPr>
          <p:nvPr>
            <p:ph type="dt" sz="half" idx="10"/>
          </p:nvPr>
        </p:nvSpPr>
        <p:spPr/>
        <p:txBody>
          <a:bodyPr/>
          <a:lstStyle/>
          <a:p>
            <a:fld id="{00C4E88B-5FAF-4136-9736-2D531C43108B}" type="datetimeFigureOut">
              <a:rPr lang="zh-CN" altLang="en-US" smtClean="0"/>
              <a:t>2024/11/28</a:t>
            </a:fld>
            <a:endParaRPr lang="zh-CN" altLang="en-US"/>
          </a:p>
        </p:txBody>
      </p:sp>
      <p:sp>
        <p:nvSpPr>
          <p:cNvPr id="4" name="页脚占位符 3">
            <a:extLst>
              <a:ext uri="{FF2B5EF4-FFF2-40B4-BE49-F238E27FC236}">
                <a16:creationId xmlns:a16="http://schemas.microsoft.com/office/drawing/2014/main" id="{D29F1EF3-F9A2-4490-9E57-29F126E9640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DECD18-3FA9-4052-BEBC-8C9EB18D2053}"/>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3235113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A40340A-8E97-4E1E-AA33-2740597AC68B}"/>
              </a:ext>
            </a:extLst>
          </p:cNvPr>
          <p:cNvSpPr>
            <a:spLocks noGrp="1"/>
          </p:cNvSpPr>
          <p:nvPr>
            <p:ph type="dt" sz="half" idx="10"/>
          </p:nvPr>
        </p:nvSpPr>
        <p:spPr/>
        <p:txBody>
          <a:bodyPr/>
          <a:lstStyle/>
          <a:p>
            <a:fld id="{00C4E88B-5FAF-4136-9736-2D531C43108B}" type="datetimeFigureOut">
              <a:rPr lang="zh-CN" altLang="en-US" smtClean="0"/>
              <a:t>2024/11/28</a:t>
            </a:fld>
            <a:endParaRPr lang="zh-CN" altLang="en-US"/>
          </a:p>
        </p:txBody>
      </p:sp>
      <p:sp>
        <p:nvSpPr>
          <p:cNvPr id="3" name="页脚占位符 2">
            <a:extLst>
              <a:ext uri="{FF2B5EF4-FFF2-40B4-BE49-F238E27FC236}">
                <a16:creationId xmlns:a16="http://schemas.microsoft.com/office/drawing/2014/main" id="{4D51A7CE-810D-4F05-88B0-C684395AF8F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9C07295-1730-44E0-A993-09903E093D68}"/>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540265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398E4-6DB5-4728-A5CC-7C53A62998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A4B25B-B86C-4D6F-BEC7-6AED13F47F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EC3159-1755-46E5-B2EE-49D9A5982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6709C3-C866-419C-ABCC-D9E647D499B3}"/>
              </a:ext>
            </a:extLst>
          </p:cNvPr>
          <p:cNvSpPr>
            <a:spLocks noGrp="1"/>
          </p:cNvSpPr>
          <p:nvPr>
            <p:ph type="dt" sz="half" idx="10"/>
          </p:nvPr>
        </p:nvSpPr>
        <p:spPr/>
        <p:txBody>
          <a:bodyPr/>
          <a:lstStyle/>
          <a:p>
            <a:fld id="{00C4E88B-5FAF-4136-9736-2D531C43108B}" type="datetimeFigureOut">
              <a:rPr lang="zh-CN" altLang="en-US" smtClean="0"/>
              <a:t>2024/11/28</a:t>
            </a:fld>
            <a:endParaRPr lang="zh-CN" altLang="en-US"/>
          </a:p>
        </p:txBody>
      </p:sp>
      <p:sp>
        <p:nvSpPr>
          <p:cNvPr id="6" name="页脚占位符 5">
            <a:extLst>
              <a:ext uri="{FF2B5EF4-FFF2-40B4-BE49-F238E27FC236}">
                <a16:creationId xmlns:a16="http://schemas.microsoft.com/office/drawing/2014/main" id="{0656B633-B883-4B4A-98E5-94894CEEFA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C4A654-74A1-45B4-8746-CF9D77AB7963}"/>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58699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CFF14-B643-4295-825F-EC16490377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3B3F34-A8F3-4BB8-88A4-E71DE917EA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2FEE093-EF1E-4FC2-A135-8B110C6FAB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37588F5-F532-4199-9B7E-41F1F3A78527}"/>
              </a:ext>
            </a:extLst>
          </p:cNvPr>
          <p:cNvSpPr>
            <a:spLocks noGrp="1"/>
          </p:cNvSpPr>
          <p:nvPr>
            <p:ph type="dt" sz="half" idx="10"/>
          </p:nvPr>
        </p:nvSpPr>
        <p:spPr/>
        <p:txBody>
          <a:bodyPr/>
          <a:lstStyle/>
          <a:p>
            <a:fld id="{00C4E88B-5FAF-4136-9736-2D531C43108B}" type="datetimeFigureOut">
              <a:rPr lang="zh-CN" altLang="en-US" smtClean="0"/>
              <a:t>2024/11/28</a:t>
            </a:fld>
            <a:endParaRPr lang="zh-CN" altLang="en-US"/>
          </a:p>
        </p:txBody>
      </p:sp>
      <p:sp>
        <p:nvSpPr>
          <p:cNvPr id="6" name="页脚占位符 5">
            <a:extLst>
              <a:ext uri="{FF2B5EF4-FFF2-40B4-BE49-F238E27FC236}">
                <a16:creationId xmlns:a16="http://schemas.microsoft.com/office/drawing/2014/main" id="{D31132FF-0FE2-44A8-97C6-EBD6ABCB59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4696CA-4AE0-4206-AA70-054C5362D83E}"/>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303661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53.xml"/><Relationship Id="rId7" Type="http://schemas.openxmlformats.org/officeDocument/2006/relationships/image" Target="../media/image13.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image" Target="../media/image12.png"/><Relationship Id="rId5" Type="http://schemas.openxmlformats.org/officeDocument/2006/relationships/theme" Target="../theme/theme5.xml"/><Relationship Id="rId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098EA29-8AD5-4396-87D5-0A19F7D53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6B8786E-D0FC-4BC1-BBF8-6C6C7E17D5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C98C83-545D-4D93-8AC8-933FA3443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C4E88B-5FAF-4136-9736-2D531C43108B}"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C122CD7F-DCF1-46E8-A3EC-FB202F9DD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64705BB-6366-4722-BABE-1A8D94325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629588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D15AF90-4EF3-49B9-AFEA-606CC93B7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A428F-2412-49A1-B4E2-449B78E9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525492-8E28-40FB-A0C7-C43A4B7A8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507FF-81BE-475E-AC3B-58BC20F6868D}"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EE43E7BC-A94A-4BDF-A16E-97048AE184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877D9B0-65EF-4FF5-A395-437DC14A5B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0122812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46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1" r:id="rId8"/>
    <p:sldLayoutId id="2147483682" r:id="rId9"/>
    <p:sldLayoutId id="2147483683" r:id="rId10"/>
    <p:sldLayoutId id="2147483684" r:id="rId11"/>
    <p:sldLayoutId id="2147483685" r:id="rId12"/>
    <p:sldLayoutId id="2147483688" r:id="rId13"/>
    <p:sldLayoutId id="2147483690" r:id="rId14"/>
  </p:sldLayoutIdLst>
  <p:hf hdr="0" ftr="0" dt="0"/>
  <p:txStyles>
    <p:titleStyle>
      <a:lvl1pPr algn="l" defTabSz="913530" rtl="0" eaLnBrk="1" latinLnBrk="0" hangingPunct="1">
        <a:lnSpc>
          <a:spcPct val="75000"/>
        </a:lnSpc>
        <a:spcBef>
          <a:spcPct val="0"/>
        </a:spcBef>
        <a:buNone/>
        <a:defRPr sz="4400" kern="1200" spc="-151" baseline="0">
          <a:solidFill>
            <a:schemeClr val="tx1"/>
          </a:solidFill>
          <a:latin typeface="+mj-lt"/>
          <a:ea typeface="+mj-ea"/>
          <a:cs typeface="+mj-cs"/>
        </a:defRPr>
      </a:lvl1pPr>
    </p:titleStyle>
    <p:bodyStyle>
      <a:lvl1pPr marL="0" indent="0" algn="l" defTabSz="913530" rtl="0" eaLnBrk="1" latinLnBrk="0" hangingPunct="1">
        <a:lnSpc>
          <a:spcPct val="150000"/>
        </a:lnSpc>
        <a:spcBef>
          <a:spcPts val="1000"/>
        </a:spcBef>
        <a:buFont typeface="Arial" panose="020B0604020202090204" pitchFamily="34" charset="0"/>
        <a:buNone/>
        <a:defRPr sz="2800" kern="1200">
          <a:solidFill>
            <a:schemeClr val="tx1"/>
          </a:solidFill>
          <a:latin typeface="+mn-lt"/>
          <a:ea typeface="+mn-ea"/>
          <a:cs typeface="+mn-cs"/>
        </a:defRPr>
      </a:lvl1pPr>
      <a:lvl2pPr marL="0" indent="0" algn="l" defTabSz="913530" rtl="0" eaLnBrk="1" latinLnBrk="0" hangingPunct="1">
        <a:lnSpc>
          <a:spcPct val="150000"/>
        </a:lnSpc>
        <a:spcBef>
          <a:spcPts val="500"/>
        </a:spcBef>
        <a:buFont typeface="Arial" panose="020B0604020202090204" pitchFamily="34" charset="0"/>
        <a:buNone/>
        <a:defRPr sz="1800" kern="1200">
          <a:solidFill>
            <a:schemeClr val="tx1"/>
          </a:solidFill>
          <a:latin typeface="+mn-lt"/>
          <a:ea typeface="+mn-ea"/>
          <a:cs typeface="+mn-cs"/>
        </a:defRPr>
      </a:lvl2pPr>
      <a:lvl3pPr marL="0" indent="0" algn="l" defTabSz="913530" rtl="0" eaLnBrk="1" latinLnBrk="0" hangingPunct="1">
        <a:lnSpc>
          <a:spcPct val="150000"/>
        </a:lnSpc>
        <a:spcBef>
          <a:spcPts val="500"/>
        </a:spcBef>
        <a:buFont typeface="Arial" panose="020B0604020202090204" pitchFamily="34" charset="0"/>
        <a:buNone/>
        <a:defRPr sz="1200" kern="1200">
          <a:solidFill>
            <a:schemeClr val="tx1"/>
          </a:solidFill>
          <a:latin typeface="+mn-lt"/>
          <a:ea typeface="+mn-ea"/>
          <a:cs typeface="+mn-cs"/>
        </a:defRPr>
      </a:lvl3pPr>
      <a:lvl4pPr marL="0" indent="0" algn="l" defTabSz="913530" rtl="0" eaLnBrk="1" latinLnBrk="0" hangingPunct="1">
        <a:lnSpc>
          <a:spcPct val="150000"/>
        </a:lnSpc>
        <a:spcBef>
          <a:spcPts val="500"/>
        </a:spcBef>
        <a:buFont typeface="Arial" panose="020B0604020202090204" pitchFamily="34" charset="0"/>
        <a:buNone/>
        <a:defRPr sz="1000" kern="1200">
          <a:solidFill>
            <a:schemeClr val="tx1">
              <a:alpha val="70000"/>
            </a:schemeClr>
          </a:solidFill>
          <a:latin typeface="+mn-lt"/>
          <a:ea typeface="+mn-ea"/>
          <a:cs typeface="+mn-cs"/>
        </a:defRPr>
      </a:lvl4pPr>
      <a:lvl5pPr marL="0" indent="0" algn="l" defTabSz="913530" rtl="0" eaLnBrk="1" latinLnBrk="0" hangingPunct="1">
        <a:lnSpc>
          <a:spcPct val="150000"/>
        </a:lnSpc>
        <a:spcBef>
          <a:spcPts val="500"/>
        </a:spcBef>
        <a:buFont typeface="Arial" panose="020B0604020202090204" pitchFamily="34" charset="0"/>
        <a:buNone/>
        <a:defRPr sz="1000" kern="1200" baseline="0">
          <a:solidFill>
            <a:schemeClr val="tx1">
              <a:alpha val="50000"/>
            </a:schemeClr>
          </a:solidFill>
          <a:latin typeface="+mn-lt"/>
          <a:ea typeface="+mn-ea"/>
          <a:cs typeface="+mn-cs"/>
        </a:defRPr>
      </a:lvl5pPr>
      <a:lvl6pPr marL="2514537"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726"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8914"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103"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530" rtl="0" eaLnBrk="1" latinLnBrk="0" hangingPunct="1">
        <a:defRPr sz="1800" kern="1200">
          <a:solidFill>
            <a:schemeClr val="tx1"/>
          </a:solidFill>
          <a:latin typeface="+mn-lt"/>
          <a:ea typeface="+mn-ea"/>
          <a:cs typeface="+mn-cs"/>
        </a:defRPr>
      </a:lvl1pPr>
      <a:lvl2pPr marL="457189" algn="l" defTabSz="913530" rtl="0" eaLnBrk="1" latinLnBrk="0" hangingPunct="1">
        <a:defRPr sz="1800" kern="1200">
          <a:solidFill>
            <a:schemeClr val="tx1"/>
          </a:solidFill>
          <a:latin typeface="+mn-lt"/>
          <a:ea typeface="+mn-ea"/>
          <a:cs typeface="+mn-cs"/>
        </a:defRPr>
      </a:lvl2pPr>
      <a:lvl3pPr marL="914377" algn="l" defTabSz="913530" rtl="0" eaLnBrk="1" latinLnBrk="0" hangingPunct="1">
        <a:defRPr sz="1800" kern="1200">
          <a:solidFill>
            <a:schemeClr val="tx1"/>
          </a:solidFill>
          <a:latin typeface="+mn-lt"/>
          <a:ea typeface="+mn-ea"/>
          <a:cs typeface="+mn-cs"/>
        </a:defRPr>
      </a:lvl3pPr>
      <a:lvl4pPr marL="1371566" algn="l" defTabSz="913530" rtl="0" eaLnBrk="1" latinLnBrk="0" hangingPunct="1">
        <a:defRPr sz="1800" kern="1200">
          <a:solidFill>
            <a:schemeClr val="tx1"/>
          </a:solidFill>
          <a:latin typeface="+mn-lt"/>
          <a:ea typeface="+mn-ea"/>
          <a:cs typeface="+mn-cs"/>
        </a:defRPr>
      </a:lvl4pPr>
      <a:lvl5pPr marL="1828754" algn="l" defTabSz="913530" rtl="0" eaLnBrk="1" latinLnBrk="0" hangingPunct="1">
        <a:defRPr sz="1800" kern="1200">
          <a:solidFill>
            <a:schemeClr val="tx1"/>
          </a:solidFill>
          <a:latin typeface="+mn-lt"/>
          <a:ea typeface="+mn-ea"/>
          <a:cs typeface="+mn-cs"/>
        </a:defRPr>
      </a:lvl5pPr>
      <a:lvl6pPr marL="2285943" algn="l" defTabSz="913530" rtl="0" eaLnBrk="1" latinLnBrk="0" hangingPunct="1">
        <a:defRPr sz="1800" kern="1200">
          <a:solidFill>
            <a:schemeClr val="tx1"/>
          </a:solidFill>
          <a:latin typeface="+mn-lt"/>
          <a:ea typeface="+mn-ea"/>
          <a:cs typeface="+mn-cs"/>
        </a:defRPr>
      </a:lvl6pPr>
      <a:lvl7pPr marL="2743131" algn="l" defTabSz="913530" rtl="0" eaLnBrk="1" latinLnBrk="0" hangingPunct="1">
        <a:defRPr sz="1800" kern="1200">
          <a:solidFill>
            <a:schemeClr val="tx1"/>
          </a:solidFill>
          <a:latin typeface="+mn-lt"/>
          <a:ea typeface="+mn-ea"/>
          <a:cs typeface="+mn-cs"/>
        </a:defRPr>
      </a:lvl7pPr>
      <a:lvl8pPr marL="3200320" algn="l" defTabSz="913530" rtl="0" eaLnBrk="1" latinLnBrk="0" hangingPunct="1">
        <a:defRPr sz="1800" kern="1200">
          <a:solidFill>
            <a:schemeClr val="tx1"/>
          </a:solidFill>
          <a:latin typeface="+mn-lt"/>
          <a:ea typeface="+mn-ea"/>
          <a:cs typeface="+mn-cs"/>
        </a:defRPr>
      </a:lvl8pPr>
      <a:lvl9pPr marL="3657509" algn="l" defTabSz="9135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23656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700" r:id="rId8"/>
    <p:sldLayoutId id="2147483701" r:id="rId9"/>
    <p:sldLayoutId id="2147483702" r:id="rId10"/>
    <p:sldLayoutId id="2147483703" r:id="rId11"/>
    <p:sldLayoutId id="2147483704" r:id="rId12"/>
    <p:sldLayoutId id="2147483707" r:id="rId13"/>
    <p:sldLayoutId id="2147483709" r:id="rId14"/>
  </p:sldLayoutIdLst>
  <p:hf hdr="0" ftr="0" dt="0"/>
  <p:txStyles>
    <p:titleStyle>
      <a:lvl1pPr algn="l" defTabSz="913530" rtl="0" eaLnBrk="1" latinLnBrk="0" hangingPunct="1">
        <a:lnSpc>
          <a:spcPct val="75000"/>
        </a:lnSpc>
        <a:spcBef>
          <a:spcPct val="0"/>
        </a:spcBef>
        <a:buNone/>
        <a:defRPr sz="4400" kern="1200" spc="-151" baseline="0">
          <a:solidFill>
            <a:schemeClr val="tx1"/>
          </a:solidFill>
          <a:latin typeface="+mj-lt"/>
          <a:ea typeface="+mj-ea"/>
          <a:cs typeface="+mj-cs"/>
        </a:defRPr>
      </a:lvl1pPr>
    </p:titleStyle>
    <p:bodyStyle>
      <a:lvl1pPr marL="0" indent="0" algn="l" defTabSz="913530" rtl="0" eaLnBrk="1" latinLnBrk="0" hangingPunct="1">
        <a:lnSpc>
          <a:spcPct val="150000"/>
        </a:lnSpc>
        <a:spcBef>
          <a:spcPts val="1000"/>
        </a:spcBef>
        <a:buFont typeface="Arial" panose="020B0604020202090204" pitchFamily="34" charset="0"/>
        <a:buNone/>
        <a:defRPr sz="2800" kern="1200">
          <a:solidFill>
            <a:schemeClr val="tx1"/>
          </a:solidFill>
          <a:latin typeface="+mn-lt"/>
          <a:ea typeface="+mn-ea"/>
          <a:cs typeface="+mn-cs"/>
        </a:defRPr>
      </a:lvl1pPr>
      <a:lvl2pPr marL="0" indent="0" algn="l" defTabSz="913530" rtl="0" eaLnBrk="1" latinLnBrk="0" hangingPunct="1">
        <a:lnSpc>
          <a:spcPct val="150000"/>
        </a:lnSpc>
        <a:spcBef>
          <a:spcPts val="500"/>
        </a:spcBef>
        <a:buFont typeface="Arial" panose="020B0604020202090204" pitchFamily="34" charset="0"/>
        <a:buNone/>
        <a:defRPr sz="1800" kern="1200">
          <a:solidFill>
            <a:schemeClr val="tx1"/>
          </a:solidFill>
          <a:latin typeface="+mn-lt"/>
          <a:ea typeface="+mn-ea"/>
          <a:cs typeface="+mn-cs"/>
        </a:defRPr>
      </a:lvl2pPr>
      <a:lvl3pPr marL="0" indent="0" algn="l" defTabSz="913530" rtl="0" eaLnBrk="1" latinLnBrk="0" hangingPunct="1">
        <a:lnSpc>
          <a:spcPct val="150000"/>
        </a:lnSpc>
        <a:spcBef>
          <a:spcPts val="500"/>
        </a:spcBef>
        <a:buFont typeface="Arial" panose="020B0604020202090204" pitchFamily="34" charset="0"/>
        <a:buNone/>
        <a:defRPr sz="1200" kern="1200">
          <a:solidFill>
            <a:schemeClr val="tx1"/>
          </a:solidFill>
          <a:latin typeface="+mn-lt"/>
          <a:ea typeface="+mn-ea"/>
          <a:cs typeface="+mn-cs"/>
        </a:defRPr>
      </a:lvl3pPr>
      <a:lvl4pPr marL="0" indent="0" algn="l" defTabSz="913530" rtl="0" eaLnBrk="1" latinLnBrk="0" hangingPunct="1">
        <a:lnSpc>
          <a:spcPct val="150000"/>
        </a:lnSpc>
        <a:spcBef>
          <a:spcPts val="500"/>
        </a:spcBef>
        <a:buFont typeface="Arial" panose="020B0604020202090204" pitchFamily="34" charset="0"/>
        <a:buNone/>
        <a:defRPr sz="1000" kern="1200">
          <a:solidFill>
            <a:schemeClr val="tx1">
              <a:alpha val="70000"/>
            </a:schemeClr>
          </a:solidFill>
          <a:latin typeface="+mn-lt"/>
          <a:ea typeface="+mn-ea"/>
          <a:cs typeface="+mn-cs"/>
        </a:defRPr>
      </a:lvl4pPr>
      <a:lvl5pPr marL="0" indent="0" algn="l" defTabSz="913530" rtl="0" eaLnBrk="1" latinLnBrk="0" hangingPunct="1">
        <a:lnSpc>
          <a:spcPct val="150000"/>
        </a:lnSpc>
        <a:spcBef>
          <a:spcPts val="500"/>
        </a:spcBef>
        <a:buFont typeface="Arial" panose="020B0604020202090204" pitchFamily="34" charset="0"/>
        <a:buNone/>
        <a:defRPr sz="1000" kern="1200" baseline="0">
          <a:solidFill>
            <a:schemeClr val="tx1">
              <a:alpha val="50000"/>
            </a:schemeClr>
          </a:solidFill>
          <a:latin typeface="+mn-lt"/>
          <a:ea typeface="+mn-ea"/>
          <a:cs typeface="+mn-cs"/>
        </a:defRPr>
      </a:lvl5pPr>
      <a:lvl6pPr marL="2514537"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726"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8914"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103"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530" rtl="0" eaLnBrk="1" latinLnBrk="0" hangingPunct="1">
        <a:defRPr sz="1800" kern="1200">
          <a:solidFill>
            <a:schemeClr val="tx1"/>
          </a:solidFill>
          <a:latin typeface="+mn-lt"/>
          <a:ea typeface="+mn-ea"/>
          <a:cs typeface="+mn-cs"/>
        </a:defRPr>
      </a:lvl1pPr>
      <a:lvl2pPr marL="457189" algn="l" defTabSz="913530" rtl="0" eaLnBrk="1" latinLnBrk="0" hangingPunct="1">
        <a:defRPr sz="1800" kern="1200">
          <a:solidFill>
            <a:schemeClr val="tx1"/>
          </a:solidFill>
          <a:latin typeface="+mn-lt"/>
          <a:ea typeface="+mn-ea"/>
          <a:cs typeface="+mn-cs"/>
        </a:defRPr>
      </a:lvl2pPr>
      <a:lvl3pPr marL="914377" algn="l" defTabSz="913530" rtl="0" eaLnBrk="1" latinLnBrk="0" hangingPunct="1">
        <a:defRPr sz="1800" kern="1200">
          <a:solidFill>
            <a:schemeClr val="tx1"/>
          </a:solidFill>
          <a:latin typeface="+mn-lt"/>
          <a:ea typeface="+mn-ea"/>
          <a:cs typeface="+mn-cs"/>
        </a:defRPr>
      </a:lvl3pPr>
      <a:lvl4pPr marL="1371566" algn="l" defTabSz="913530" rtl="0" eaLnBrk="1" latinLnBrk="0" hangingPunct="1">
        <a:defRPr sz="1800" kern="1200">
          <a:solidFill>
            <a:schemeClr val="tx1"/>
          </a:solidFill>
          <a:latin typeface="+mn-lt"/>
          <a:ea typeface="+mn-ea"/>
          <a:cs typeface="+mn-cs"/>
        </a:defRPr>
      </a:lvl4pPr>
      <a:lvl5pPr marL="1828754" algn="l" defTabSz="913530" rtl="0" eaLnBrk="1" latinLnBrk="0" hangingPunct="1">
        <a:defRPr sz="1800" kern="1200">
          <a:solidFill>
            <a:schemeClr val="tx1"/>
          </a:solidFill>
          <a:latin typeface="+mn-lt"/>
          <a:ea typeface="+mn-ea"/>
          <a:cs typeface="+mn-cs"/>
        </a:defRPr>
      </a:lvl5pPr>
      <a:lvl6pPr marL="2285943" algn="l" defTabSz="913530" rtl="0" eaLnBrk="1" latinLnBrk="0" hangingPunct="1">
        <a:defRPr sz="1800" kern="1200">
          <a:solidFill>
            <a:schemeClr val="tx1"/>
          </a:solidFill>
          <a:latin typeface="+mn-lt"/>
          <a:ea typeface="+mn-ea"/>
          <a:cs typeface="+mn-cs"/>
        </a:defRPr>
      </a:lvl6pPr>
      <a:lvl7pPr marL="2743131" algn="l" defTabSz="913530" rtl="0" eaLnBrk="1" latinLnBrk="0" hangingPunct="1">
        <a:defRPr sz="1800" kern="1200">
          <a:solidFill>
            <a:schemeClr val="tx1"/>
          </a:solidFill>
          <a:latin typeface="+mn-lt"/>
          <a:ea typeface="+mn-ea"/>
          <a:cs typeface="+mn-cs"/>
        </a:defRPr>
      </a:lvl7pPr>
      <a:lvl8pPr marL="3200320" algn="l" defTabSz="913530" rtl="0" eaLnBrk="1" latinLnBrk="0" hangingPunct="1">
        <a:defRPr sz="1800" kern="1200">
          <a:solidFill>
            <a:schemeClr val="tx1"/>
          </a:solidFill>
          <a:latin typeface="+mn-lt"/>
          <a:ea typeface="+mn-ea"/>
          <a:cs typeface="+mn-cs"/>
        </a:defRPr>
      </a:lvl8pPr>
      <a:lvl9pPr marL="3657509" algn="l" defTabSz="9135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1510">
            <a:extLst>
              <a:ext uri="{FF2B5EF4-FFF2-40B4-BE49-F238E27FC236}">
                <a16:creationId xmlns:a16="http://schemas.microsoft.com/office/drawing/2014/main" id="{86FFC0AE-BD7A-4E3C-8153-D44543F8383B}"/>
              </a:ext>
            </a:extLst>
          </p:cNvPr>
          <p:cNvPicPr>
            <a:picLocks noChangeArrowheads="1"/>
          </p:cNvPicPr>
          <p:nvPr/>
        </p:nvPicPr>
        <p:blipFill>
          <a:blip r:embed="rId6"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167793" y="-935425"/>
            <a:ext cx="3703224" cy="5140377"/>
          </a:xfrm>
          <a:prstGeom prst="rect">
            <a:avLst/>
          </a:prstGeom>
          <a:noFill/>
          <a:ln w="9525">
            <a:noFill/>
            <a:miter lim="800000"/>
            <a:headEnd/>
            <a:tailEnd/>
          </a:ln>
        </p:spPr>
      </p:pic>
      <p:sp>
        <p:nvSpPr>
          <p:cNvPr id="2" name="标题占位符 1"/>
          <p:cNvSpPr>
            <a:spLocks noGrp="1"/>
          </p:cNvSpPr>
          <p:nvPr>
            <p:ph type="title"/>
          </p:nvPr>
        </p:nvSpPr>
        <p:spPr>
          <a:xfrm>
            <a:off x="609602" y="274638"/>
            <a:ext cx="10972800" cy="1143001"/>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2" y="1600206"/>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4"/>
          </p:nvPr>
        </p:nvSpPr>
        <p:spPr>
          <a:xfrm>
            <a:off x="8737600" y="6356357"/>
            <a:ext cx="2844801" cy="365125"/>
          </a:xfrm>
          <a:prstGeom prst="rect">
            <a:avLst/>
          </a:prstGeom>
        </p:spPr>
        <p:txBody>
          <a:bodyPr vert="horz" lIns="91440" tIns="45720" rIns="91440" bIns="45720" rtlCol="0" anchor="ctr"/>
          <a:lstStyle>
            <a:lvl1pPr algn="r">
              <a:defRPr sz="1600">
                <a:solidFill>
                  <a:schemeClr val="tx1">
                    <a:tint val="75000"/>
                  </a:schemeClr>
                </a:solidFill>
                <a:latin typeface="微软雅黑" panose="020B0503020204020204" pitchFamily="34" charset="-122"/>
                <a:ea typeface="微软雅黑" panose="020B0503020204020204" pitchFamily="34" charset="-122"/>
              </a:defRPr>
            </a:lvl1pPr>
          </a:lstStyle>
          <a:p>
            <a:fld id="{86CB4B4D-7CA3-9044-876B-883B54F8677D}" type="slidenum">
              <a:rPr lang="en-US" altLang="zh-CN" smtClean="0"/>
              <a:t>‹#›</a:t>
            </a:fld>
            <a:endParaRPr lang="zh-CN" altLang="en-US"/>
          </a:p>
        </p:txBody>
      </p:sp>
      <p:pic>
        <p:nvPicPr>
          <p:cNvPr id="7" name="Picture 1510">
            <a:extLst>
              <a:ext uri="{FF2B5EF4-FFF2-40B4-BE49-F238E27FC236}">
                <a16:creationId xmlns:a16="http://schemas.microsoft.com/office/drawing/2014/main" id="{EA3533D8-52F2-4466-A82F-1467921938B4}"/>
              </a:ext>
            </a:extLst>
          </p:cNvPr>
          <p:cNvPicPr>
            <a:picLocks noChangeArrowheads="1"/>
          </p:cNvPicPr>
          <p:nvPr/>
        </p:nvPicPr>
        <p:blipFill>
          <a:blip r:embed="rId7"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1427" y="3074694"/>
            <a:ext cx="3055781" cy="4883803"/>
          </a:xfrm>
          <a:prstGeom prst="rect">
            <a:avLst/>
          </a:prstGeom>
          <a:noFill/>
          <a:ln w="9525">
            <a:noFill/>
            <a:miter lim="800000"/>
            <a:headEnd/>
            <a:tailEnd/>
          </a:ln>
        </p:spPr>
      </p:pic>
      <p:pic>
        <p:nvPicPr>
          <p:cNvPr id="9" name="图片 8">
            <a:extLst>
              <a:ext uri="{FF2B5EF4-FFF2-40B4-BE49-F238E27FC236}">
                <a16:creationId xmlns:a16="http://schemas.microsoft.com/office/drawing/2014/main" id="{EBA55791-1E56-4488-A71E-4F0E2F289C69}"/>
              </a:ext>
            </a:extLst>
          </p:cNvPr>
          <p:cNvPicPr>
            <a:picLocks noChangeAspect="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983841" y="171821"/>
            <a:ext cx="2884181" cy="513439"/>
          </a:xfrm>
          <a:prstGeom prst="rect">
            <a:avLst/>
          </a:prstGeom>
        </p:spPr>
      </p:pic>
    </p:spTree>
    <p:extLst>
      <p:ext uri="{BB962C8B-B14F-4D97-AF65-F5344CB8AC3E}">
        <p14:creationId xmlns:p14="http://schemas.microsoft.com/office/powerpoint/2010/main" val="104032830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xStyles>
    <p:titleStyle>
      <a:lvl1pPr algn="ctr" defTabSz="1219162" rtl="0" eaLnBrk="1" latinLnBrk="0" hangingPunct="1">
        <a:spcBef>
          <a:spcPct val="0"/>
        </a:spcBef>
        <a:buNone/>
        <a:defRPr sz="5867" kern="1200">
          <a:solidFill>
            <a:schemeClr val="tx1"/>
          </a:solidFill>
          <a:latin typeface="微软雅黑" panose="020B0503020204020204" pitchFamily="34" charset="-122"/>
          <a:ea typeface="微软雅黑" panose="020B0503020204020204" pitchFamily="34" charset="-122"/>
          <a:cs typeface="+mj-cs"/>
        </a:defRPr>
      </a:lvl1pPr>
    </p:titleStyle>
    <p:bodyStyle>
      <a:lvl1pPr marL="457186" indent="-457186" algn="l" defTabSz="1219162" rtl="0" eaLnBrk="1" latinLnBrk="0" hangingPunct="1">
        <a:spcBef>
          <a:spcPct val="20000"/>
        </a:spcBef>
        <a:buFont typeface="Arial" pitchFamily="34" charset="0"/>
        <a:buChar char="•"/>
        <a:defRPr sz="4267" kern="1200">
          <a:solidFill>
            <a:schemeClr val="tx1"/>
          </a:solidFill>
          <a:latin typeface="微软雅黑" panose="020B0503020204020204" pitchFamily="34" charset="-122"/>
          <a:ea typeface="微软雅黑" panose="020B0503020204020204" pitchFamily="34" charset="-122"/>
          <a:cs typeface="+mn-cs"/>
        </a:defRPr>
      </a:lvl1pPr>
      <a:lvl2pPr marL="990569" indent="-380988" algn="l" defTabSz="1219162" rtl="0" eaLnBrk="1" latinLnBrk="0" hangingPunct="1">
        <a:spcBef>
          <a:spcPct val="20000"/>
        </a:spcBef>
        <a:buFont typeface="Arial" pitchFamily="34" charset="0"/>
        <a:buChar char="–"/>
        <a:defRPr sz="3734" kern="1200">
          <a:solidFill>
            <a:schemeClr val="tx1"/>
          </a:solidFill>
          <a:latin typeface="微软雅黑" panose="020B0503020204020204" pitchFamily="34" charset="-122"/>
          <a:ea typeface="微软雅黑" panose="020B0503020204020204" pitchFamily="34" charset="-122"/>
          <a:cs typeface="+mn-cs"/>
        </a:defRPr>
      </a:lvl2pPr>
      <a:lvl3pPr marL="1523952" indent="-304790" algn="l" defTabSz="1219162" rtl="0" eaLnBrk="1" latinLnBrk="0" hangingPunct="1">
        <a:spcBef>
          <a:spcPct val="20000"/>
        </a:spcBef>
        <a:buFont typeface="Arial"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3pPr>
      <a:lvl4pPr marL="2133533" indent="-304790" algn="l" defTabSz="1219162" rtl="0" eaLnBrk="1" latinLnBrk="0" hangingPunct="1">
        <a:spcBef>
          <a:spcPct val="20000"/>
        </a:spcBef>
        <a:buFont typeface="Arial" pitchFamily="34" charset="0"/>
        <a:buChar char="–"/>
        <a:defRPr sz="2667" kern="1200">
          <a:solidFill>
            <a:schemeClr val="tx1"/>
          </a:solidFill>
          <a:latin typeface="微软雅黑" panose="020B0503020204020204" pitchFamily="34" charset="-122"/>
          <a:ea typeface="微软雅黑" panose="020B0503020204020204" pitchFamily="34" charset="-122"/>
          <a:cs typeface="+mn-cs"/>
        </a:defRPr>
      </a:lvl4pPr>
      <a:lvl5pPr marL="2743113" indent="-304790" algn="l" defTabSz="1219162" rtl="0" eaLnBrk="1" latinLnBrk="0" hangingPunct="1">
        <a:spcBef>
          <a:spcPct val="20000"/>
        </a:spcBef>
        <a:buFont typeface="Arial" pitchFamily="34" charset="0"/>
        <a:buChar char="»"/>
        <a:defRPr sz="2667" kern="1200">
          <a:solidFill>
            <a:schemeClr val="tx1"/>
          </a:solidFill>
          <a:latin typeface="微软雅黑" panose="020B0503020204020204" pitchFamily="34" charset="-122"/>
          <a:ea typeface="微软雅黑" panose="020B0503020204020204" pitchFamily="34" charset="-122"/>
          <a:cs typeface="+mn-cs"/>
        </a:defRPr>
      </a:lvl5pPr>
      <a:lvl6pPr marL="3352695" indent="-304790" algn="l" defTabSz="1219162"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75" indent="-304790" algn="l" defTabSz="1219162"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56" indent="-304790" algn="l" defTabSz="1219162"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36" indent="-304790" algn="l" defTabSz="1219162"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62" rtl="0" eaLnBrk="1" latinLnBrk="0" hangingPunct="1">
        <a:defRPr sz="2400" kern="1200">
          <a:solidFill>
            <a:schemeClr val="tx1"/>
          </a:solidFill>
          <a:latin typeface="+mn-lt"/>
          <a:ea typeface="+mn-ea"/>
          <a:cs typeface="+mn-cs"/>
        </a:defRPr>
      </a:lvl1pPr>
      <a:lvl2pPr marL="609581" algn="l" defTabSz="1219162" rtl="0" eaLnBrk="1" latinLnBrk="0" hangingPunct="1">
        <a:defRPr sz="2400" kern="1200">
          <a:solidFill>
            <a:schemeClr val="tx1"/>
          </a:solidFill>
          <a:latin typeface="+mn-lt"/>
          <a:ea typeface="+mn-ea"/>
          <a:cs typeface="+mn-cs"/>
        </a:defRPr>
      </a:lvl2pPr>
      <a:lvl3pPr marL="1219162" algn="l" defTabSz="1219162" rtl="0" eaLnBrk="1" latinLnBrk="0" hangingPunct="1">
        <a:defRPr sz="2400" kern="1200">
          <a:solidFill>
            <a:schemeClr val="tx1"/>
          </a:solidFill>
          <a:latin typeface="+mn-lt"/>
          <a:ea typeface="+mn-ea"/>
          <a:cs typeface="+mn-cs"/>
        </a:defRPr>
      </a:lvl3pPr>
      <a:lvl4pPr marL="1828743" algn="l" defTabSz="1219162" rtl="0" eaLnBrk="1" latinLnBrk="0" hangingPunct="1">
        <a:defRPr sz="2400" kern="1200">
          <a:solidFill>
            <a:schemeClr val="tx1"/>
          </a:solidFill>
          <a:latin typeface="+mn-lt"/>
          <a:ea typeface="+mn-ea"/>
          <a:cs typeface="+mn-cs"/>
        </a:defRPr>
      </a:lvl4pPr>
      <a:lvl5pPr marL="2438323" algn="l" defTabSz="1219162" rtl="0" eaLnBrk="1" latinLnBrk="0" hangingPunct="1">
        <a:defRPr sz="2400" kern="1200">
          <a:solidFill>
            <a:schemeClr val="tx1"/>
          </a:solidFill>
          <a:latin typeface="+mn-lt"/>
          <a:ea typeface="+mn-ea"/>
          <a:cs typeface="+mn-cs"/>
        </a:defRPr>
      </a:lvl5pPr>
      <a:lvl6pPr marL="3047904" algn="l" defTabSz="1219162" rtl="0" eaLnBrk="1" latinLnBrk="0" hangingPunct="1">
        <a:defRPr sz="2400" kern="1200">
          <a:solidFill>
            <a:schemeClr val="tx1"/>
          </a:solidFill>
          <a:latin typeface="+mn-lt"/>
          <a:ea typeface="+mn-ea"/>
          <a:cs typeface="+mn-cs"/>
        </a:defRPr>
      </a:lvl6pPr>
      <a:lvl7pPr marL="3657485" algn="l" defTabSz="1219162" rtl="0" eaLnBrk="1" latinLnBrk="0" hangingPunct="1">
        <a:defRPr sz="2400" kern="1200">
          <a:solidFill>
            <a:schemeClr val="tx1"/>
          </a:solidFill>
          <a:latin typeface="+mn-lt"/>
          <a:ea typeface="+mn-ea"/>
          <a:cs typeface="+mn-cs"/>
        </a:defRPr>
      </a:lvl7pPr>
      <a:lvl8pPr marL="4267066" algn="l" defTabSz="1219162" rtl="0" eaLnBrk="1" latinLnBrk="0" hangingPunct="1">
        <a:defRPr sz="2400" kern="1200">
          <a:solidFill>
            <a:schemeClr val="tx1"/>
          </a:solidFill>
          <a:latin typeface="+mn-lt"/>
          <a:ea typeface="+mn-ea"/>
          <a:cs typeface="+mn-cs"/>
        </a:defRPr>
      </a:lvl8pPr>
      <a:lvl9pPr marL="4876646" algn="l" defTabSz="1219162"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52.xml"/><Relationship Id="rId5" Type="http://schemas.openxmlformats.org/officeDocument/2006/relationships/image" Target="../media/image118.png"/><Relationship Id="rId4" Type="http://schemas.openxmlformats.org/officeDocument/2006/relationships/image" Target="../media/image117.png"/></Relationships>
</file>

<file path=ppt/slides/_rels/slide10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07.png"/><Relationship Id="rId1" Type="http://schemas.openxmlformats.org/officeDocument/2006/relationships/slideLayout" Target="../slideLayouts/slideLayout52.xml"/><Relationship Id="rId4" Type="http://schemas.openxmlformats.org/officeDocument/2006/relationships/image" Target="../media/image120.jpg"/></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07.png"/><Relationship Id="rId1" Type="http://schemas.openxmlformats.org/officeDocument/2006/relationships/slideLayout" Target="../slideLayouts/slideLayout52.xml"/><Relationship Id="rId4" Type="http://schemas.openxmlformats.org/officeDocument/2006/relationships/image" Target="../media/image122.png"/></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23.png"/><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07.png"/><Relationship Id="rId1" Type="http://schemas.openxmlformats.org/officeDocument/2006/relationships/slideLayout" Target="../slideLayouts/slideLayout52.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3" Type="http://schemas.openxmlformats.org/officeDocument/2006/relationships/hyperlink" Target="http://jalammar.github.io/illustrated-transformer/" TargetMode="External"/><Relationship Id="rId2" Type="http://schemas.openxmlformats.org/officeDocument/2006/relationships/hyperlink" Target="https://www.bilibili.com/video/BV1Wv411h7kN?p=23"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3.png"/><Relationship Id="rId4" Type="http://schemas.openxmlformats.org/officeDocument/2006/relationships/image" Target="../media/image460.png"/></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image" Target="../media/image109.png"/><Relationship Id="rId4" Type="http://schemas.openxmlformats.org/officeDocument/2006/relationships/image" Target="../media/image108.png"/></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07.png"/><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image" Target="../media/image114.png"/><Relationship Id="rId4" Type="http://schemas.openxmlformats.org/officeDocument/2006/relationships/image" Target="../media/image113.png"/></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52.xml"/><Relationship Id="rId5" Type="http://schemas.openxmlformats.org/officeDocument/2006/relationships/image" Target="../media/image116.jpg"/><Relationship Id="rId4" Type="http://schemas.openxmlformats.org/officeDocument/2006/relationships/image" Target="../media/image1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1CFA3-8C30-45E2-BED4-E51026C285DB}"/>
              </a:ext>
            </a:extLst>
          </p:cNvPr>
          <p:cNvSpPr>
            <a:spLocks noGrp="1"/>
          </p:cNvSpPr>
          <p:nvPr>
            <p:ph type="ctrTitle"/>
          </p:nvPr>
        </p:nvSpPr>
        <p:spPr/>
        <p:txBody>
          <a:bodyPr/>
          <a:lstStyle/>
          <a:p>
            <a:r>
              <a:rPr lang="zh-CN" altLang="en-US" dirty="0"/>
              <a:t>人工智能引论</a:t>
            </a:r>
          </a:p>
        </p:txBody>
      </p:sp>
      <p:sp>
        <p:nvSpPr>
          <p:cNvPr id="3" name="副标题 2">
            <a:extLst>
              <a:ext uri="{FF2B5EF4-FFF2-40B4-BE49-F238E27FC236}">
                <a16:creationId xmlns:a16="http://schemas.microsoft.com/office/drawing/2014/main" id="{20B11BE8-2FC7-4492-ABFF-1571F534424B}"/>
              </a:ext>
            </a:extLst>
          </p:cNvPr>
          <p:cNvSpPr>
            <a:spLocks noGrp="1"/>
          </p:cNvSpPr>
          <p:nvPr>
            <p:ph type="subTitle" idx="1"/>
          </p:nvPr>
        </p:nvSpPr>
        <p:spPr/>
        <p:txBody>
          <a:bodyPr/>
          <a:lstStyle/>
          <a:p>
            <a:endParaRPr lang="en-US" altLang="zh-CN" dirty="0"/>
          </a:p>
          <a:p>
            <a:r>
              <a:rPr lang="zh-CN" altLang="en-US" dirty="0"/>
              <a:t>宋睿华</a:t>
            </a:r>
            <a:endParaRPr lang="en-US" altLang="zh-CN" dirty="0"/>
          </a:p>
          <a:p>
            <a:r>
              <a:rPr lang="zh-CN" altLang="en-US" dirty="0"/>
              <a:t>中国人民大学人工智能学院</a:t>
            </a:r>
          </a:p>
        </p:txBody>
      </p:sp>
    </p:spTree>
    <p:extLst>
      <p:ext uri="{BB962C8B-B14F-4D97-AF65-F5344CB8AC3E}">
        <p14:creationId xmlns:p14="http://schemas.microsoft.com/office/powerpoint/2010/main" val="2698438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C44272B-4E20-43BE-97DD-7E3E1E5EAD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6906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2F862BED-0899-28B3-238A-95D5394BD0DF}"/>
              </a:ext>
            </a:extLst>
          </p:cNvPr>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normAutofit/>
          </a:bodyPr>
          <a:lstStyle/>
          <a:p>
            <a:r>
              <a:rPr lang="en-US" altLang="zh-CN" dirty="0" err="1"/>
              <a:t>ChatGPT</a:t>
            </a:r>
            <a:r>
              <a:rPr lang="zh-CN" altLang="en-US" dirty="0"/>
              <a:t>的训练：人类撰写提示和优质答案</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30734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7" name="图片 6">
            <a:extLst>
              <a:ext uri="{FF2B5EF4-FFF2-40B4-BE49-F238E27FC236}">
                <a16:creationId xmlns:a16="http://schemas.microsoft.com/office/drawing/2014/main" id="{8129A2C1-39C1-89F4-C58C-9FF3488A87B6}"/>
              </a:ext>
            </a:extLst>
          </p:cNvPr>
          <p:cNvPicPr>
            <a:picLocks noChangeAspect="1"/>
          </p:cNvPicPr>
          <p:nvPr/>
        </p:nvPicPr>
        <p:blipFill rotWithShape="1">
          <a:blip r:embed="rId4"/>
          <a:srcRect l="36389" t="26068" r="12222" b="16647"/>
          <a:stretch/>
        </p:blipFill>
        <p:spPr>
          <a:xfrm>
            <a:off x="726474" y="1727200"/>
            <a:ext cx="7226300" cy="4531086"/>
          </a:xfrm>
          <a:prstGeom prst="rect">
            <a:avLst/>
          </a:prstGeom>
        </p:spPr>
      </p:pic>
      <p:pic>
        <p:nvPicPr>
          <p:cNvPr id="14" name="图片 13">
            <a:extLst>
              <a:ext uri="{FF2B5EF4-FFF2-40B4-BE49-F238E27FC236}">
                <a16:creationId xmlns:a16="http://schemas.microsoft.com/office/drawing/2014/main" id="{925D944C-9447-9670-8C17-4AC9FDED1D26}"/>
              </a:ext>
            </a:extLst>
          </p:cNvPr>
          <p:cNvPicPr>
            <a:picLocks noChangeAspect="1"/>
          </p:cNvPicPr>
          <p:nvPr/>
        </p:nvPicPr>
        <p:blipFill rotWithShape="1">
          <a:blip r:embed="rId5"/>
          <a:srcRect l="36389" t="47037" r="11806" b="47037"/>
          <a:stretch/>
        </p:blipFill>
        <p:spPr>
          <a:xfrm>
            <a:off x="726474" y="1304722"/>
            <a:ext cx="7355517" cy="473278"/>
          </a:xfrm>
          <a:prstGeom prst="rect">
            <a:avLst/>
          </a:prstGeom>
        </p:spPr>
      </p:pic>
      <p:sp>
        <p:nvSpPr>
          <p:cNvPr id="15" name="矩形: 圆角 14">
            <a:extLst>
              <a:ext uri="{FF2B5EF4-FFF2-40B4-BE49-F238E27FC236}">
                <a16:creationId xmlns:a16="http://schemas.microsoft.com/office/drawing/2014/main" id="{D522278D-71D8-7174-4A25-B8A272E1F624}"/>
              </a:ext>
            </a:extLst>
          </p:cNvPr>
          <p:cNvSpPr/>
          <p:nvPr/>
        </p:nvSpPr>
        <p:spPr>
          <a:xfrm>
            <a:off x="9169400" y="4521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Tree>
    <p:extLst>
      <p:ext uri="{BB962C8B-B14F-4D97-AF65-F5344CB8AC3E}">
        <p14:creationId xmlns:p14="http://schemas.microsoft.com/office/powerpoint/2010/main" val="2814840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头脑风暴</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32766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4" name="图片 3">
            <a:extLst>
              <a:ext uri="{FF2B5EF4-FFF2-40B4-BE49-F238E27FC236}">
                <a16:creationId xmlns:a16="http://schemas.microsoft.com/office/drawing/2014/main" id="{F299BCE8-6AA8-1CC8-E3F5-477F0EFB1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229" y="1183342"/>
            <a:ext cx="2553826" cy="5526741"/>
          </a:xfrm>
          <a:prstGeom prst="rect">
            <a:avLst/>
          </a:prstGeom>
        </p:spPr>
      </p:pic>
      <p:pic>
        <p:nvPicPr>
          <p:cNvPr id="7" name="图片 6">
            <a:extLst>
              <a:ext uri="{FF2B5EF4-FFF2-40B4-BE49-F238E27FC236}">
                <a16:creationId xmlns:a16="http://schemas.microsoft.com/office/drawing/2014/main" id="{478641EC-AA9E-D458-73BE-EAAEF2168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6379" y="1183342"/>
            <a:ext cx="2553826" cy="5526742"/>
          </a:xfrm>
          <a:prstGeom prst="rect">
            <a:avLst/>
          </a:prstGeom>
        </p:spPr>
      </p:pic>
    </p:spTree>
    <p:extLst>
      <p:ext uri="{BB962C8B-B14F-4D97-AF65-F5344CB8AC3E}">
        <p14:creationId xmlns:p14="http://schemas.microsoft.com/office/powerpoint/2010/main" val="6903799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头脑风暴</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32766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grpSp>
        <p:nvGrpSpPr>
          <p:cNvPr id="9" name="组合 8">
            <a:extLst>
              <a:ext uri="{FF2B5EF4-FFF2-40B4-BE49-F238E27FC236}">
                <a16:creationId xmlns:a16="http://schemas.microsoft.com/office/drawing/2014/main" id="{2C78E5C1-AD47-52BA-89D5-B90BCE366DD5}"/>
              </a:ext>
            </a:extLst>
          </p:cNvPr>
          <p:cNvGrpSpPr/>
          <p:nvPr/>
        </p:nvGrpSpPr>
        <p:grpSpPr>
          <a:xfrm>
            <a:off x="837453" y="2341825"/>
            <a:ext cx="7003627" cy="2275951"/>
            <a:chOff x="2158999" y="3886199"/>
            <a:chExt cx="14007253" cy="4551902"/>
          </a:xfrm>
        </p:grpSpPr>
        <p:pic>
          <p:nvPicPr>
            <p:cNvPr id="6" name="图片 5">
              <a:extLst>
                <a:ext uri="{FF2B5EF4-FFF2-40B4-BE49-F238E27FC236}">
                  <a16:creationId xmlns:a16="http://schemas.microsoft.com/office/drawing/2014/main" id="{BCF616DF-9403-24C2-74CC-9609F6F57FE6}"/>
                </a:ext>
              </a:extLst>
            </p:cNvPr>
            <p:cNvPicPr>
              <a:picLocks noChangeAspect="1"/>
            </p:cNvPicPr>
            <p:nvPr/>
          </p:nvPicPr>
          <p:blipFill rotWithShape="1">
            <a:blip r:embed="rId3"/>
            <a:srcRect l="36250" t="33704" r="11527" b="40033"/>
            <a:stretch/>
          </p:blipFill>
          <p:spPr>
            <a:xfrm>
              <a:off x="2158999" y="3886199"/>
              <a:ext cx="14007253" cy="3962399"/>
            </a:xfrm>
            <a:prstGeom prst="rect">
              <a:avLst/>
            </a:prstGeom>
          </p:spPr>
        </p:pic>
        <p:pic>
          <p:nvPicPr>
            <p:cNvPr id="8" name="图片 7">
              <a:extLst>
                <a:ext uri="{FF2B5EF4-FFF2-40B4-BE49-F238E27FC236}">
                  <a16:creationId xmlns:a16="http://schemas.microsoft.com/office/drawing/2014/main" id="{35494C5E-208A-6CBA-FBF3-9D050826D73C}"/>
                </a:ext>
              </a:extLst>
            </p:cNvPr>
            <p:cNvPicPr>
              <a:picLocks noChangeAspect="1"/>
            </p:cNvPicPr>
            <p:nvPr/>
          </p:nvPicPr>
          <p:blipFill rotWithShape="1">
            <a:blip r:embed="rId4"/>
            <a:srcRect l="37223" t="45803" r="12638" b="50247"/>
            <a:stretch/>
          </p:blipFill>
          <p:spPr>
            <a:xfrm>
              <a:off x="2539999" y="7848599"/>
              <a:ext cx="13300635" cy="589502"/>
            </a:xfrm>
            <a:prstGeom prst="rect">
              <a:avLst/>
            </a:prstGeom>
          </p:spPr>
        </p:pic>
      </p:grpSp>
    </p:spTree>
    <p:extLst>
      <p:ext uri="{BB962C8B-B14F-4D97-AF65-F5344CB8AC3E}">
        <p14:creationId xmlns:p14="http://schemas.microsoft.com/office/powerpoint/2010/main" val="2238909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94BB-C9BB-A0B8-FC57-4FD7D960A065}"/>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改写</a:t>
            </a:r>
          </a:p>
        </p:txBody>
      </p:sp>
      <p:pic>
        <p:nvPicPr>
          <p:cNvPr id="5" name="图片 4">
            <a:extLst>
              <a:ext uri="{FF2B5EF4-FFF2-40B4-BE49-F238E27FC236}">
                <a16:creationId xmlns:a16="http://schemas.microsoft.com/office/drawing/2014/main" id="{2265C18B-F943-9B17-D327-B2E97594828B}"/>
              </a:ext>
            </a:extLst>
          </p:cNvPr>
          <p:cNvPicPr>
            <a:picLocks noChangeAspect="1"/>
          </p:cNvPicPr>
          <p:nvPr/>
        </p:nvPicPr>
        <p:blipFill rotWithShape="1">
          <a:blip r:embed="rId2">
            <a:extLst>
              <a:ext uri="{28A0092B-C50C-407E-A947-70E740481C1C}">
                <a14:useLocalDpi xmlns:a14="http://schemas.microsoft.com/office/drawing/2010/main" val="0"/>
              </a:ext>
            </a:extLst>
          </a:blip>
          <a:srcRect l="30500" t="33890" r="34692" b="7954"/>
          <a:stretch/>
        </p:blipFill>
        <p:spPr>
          <a:xfrm>
            <a:off x="1027515" y="1066800"/>
            <a:ext cx="6008285" cy="5646583"/>
          </a:xfrm>
          <a:prstGeom prst="rect">
            <a:avLst/>
          </a:prstGeom>
        </p:spPr>
      </p:pic>
      <p:pic>
        <p:nvPicPr>
          <p:cNvPr id="6" name="图片 5">
            <a:extLst>
              <a:ext uri="{FF2B5EF4-FFF2-40B4-BE49-F238E27FC236}">
                <a16:creationId xmlns:a16="http://schemas.microsoft.com/office/drawing/2014/main" id="{A196BA60-3A1F-230C-4333-16A102764A21}"/>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7" name="矩形: 圆角 6">
            <a:extLst>
              <a:ext uri="{FF2B5EF4-FFF2-40B4-BE49-F238E27FC236}">
                <a16:creationId xmlns:a16="http://schemas.microsoft.com/office/drawing/2014/main" id="{3CDA93E4-651A-EED8-C638-32CB80A9E9EC}"/>
              </a:ext>
            </a:extLst>
          </p:cNvPr>
          <p:cNvSpPr/>
          <p:nvPr/>
        </p:nvSpPr>
        <p:spPr>
          <a:xfrm>
            <a:off x="9144000" y="36957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
        <p:nvSpPr>
          <p:cNvPr id="8" name="矩形: 圆角 7">
            <a:extLst>
              <a:ext uri="{FF2B5EF4-FFF2-40B4-BE49-F238E27FC236}">
                <a16:creationId xmlns:a16="http://schemas.microsoft.com/office/drawing/2014/main" id="{A2B5FD1C-B838-02CF-91B7-EBACEBE574C8}"/>
              </a:ext>
            </a:extLst>
          </p:cNvPr>
          <p:cNvSpPr/>
          <p:nvPr/>
        </p:nvSpPr>
        <p:spPr>
          <a:xfrm>
            <a:off x="5359400" y="1765300"/>
            <a:ext cx="330200" cy="2667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
        <p:nvSpPr>
          <p:cNvPr id="9" name="矩形: 圆角 8">
            <a:extLst>
              <a:ext uri="{FF2B5EF4-FFF2-40B4-BE49-F238E27FC236}">
                <a16:creationId xmlns:a16="http://schemas.microsoft.com/office/drawing/2014/main" id="{65B66230-717F-2A51-4F6E-EBD35C2BD3C4}"/>
              </a:ext>
            </a:extLst>
          </p:cNvPr>
          <p:cNvSpPr/>
          <p:nvPr/>
        </p:nvSpPr>
        <p:spPr>
          <a:xfrm>
            <a:off x="2260600" y="3898900"/>
            <a:ext cx="177800" cy="3175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Tree>
    <p:extLst>
      <p:ext uri="{BB962C8B-B14F-4D97-AF65-F5344CB8AC3E}">
        <p14:creationId xmlns:p14="http://schemas.microsoft.com/office/powerpoint/2010/main" val="37949592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94BB-C9BB-A0B8-FC57-4FD7D960A065}"/>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改写</a:t>
            </a:r>
          </a:p>
        </p:txBody>
      </p:sp>
      <p:pic>
        <p:nvPicPr>
          <p:cNvPr id="6" name="图片 5">
            <a:extLst>
              <a:ext uri="{FF2B5EF4-FFF2-40B4-BE49-F238E27FC236}">
                <a16:creationId xmlns:a16="http://schemas.microsoft.com/office/drawing/2014/main" id="{A196BA60-3A1F-230C-4333-16A102764A21}"/>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7" name="矩形: 圆角 6">
            <a:extLst>
              <a:ext uri="{FF2B5EF4-FFF2-40B4-BE49-F238E27FC236}">
                <a16:creationId xmlns:a16="http://schemas.microsoft.com/office/drawing/2014/main" id="{3CDA93E4-651A-EED8-C638-32CB80A9E9EC}"/>
              </a:ext>
            </a:extLst>
          </p:cNvPr>
          <p:cNvSpPr/>
          <p:nvPr/>
        </p:nvSpPr>
        <p:spPr>
          <a:xfrm>
            <a:off x="9144000" y="36957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4" name="图片 3">
            <a:extLst>
              <a:ext uri="{FF2B5EF4-FFF2-40B4-BE49-F238E27FC236}">
                <a16:creationId xmlns:a16="http://schemas.microsoft.com/office/drawing/2014/main" id="{BF397789-743A-6DAA-6D7E-F0D554629C91}"/>
              </a:ext>
            </a:extLst>
          </p:cNvPr>
          <p:cNvPicPr>
            <a:picLocks noChangeAspect="1"/>
          </p:cNvPicPr>
          <p:nvPr/>
        </p:nvPicPr>
        <p:blipFill rotWithShape="1">
          <a:blip r:embed="rId3"/>
          <a:srcRect l="37222" t="27037" r="13088" b="13210"/>
          <a:stretch/>
        </p:blipFill>
        <p:spPr>
          <a:xfrm>
            <a:off x="1200150" y="1856403"/>
            <a:ext cx="6727224" cy="4550340"/>
          </a:xfrm>
          <a:prstGeom prst="rect">
            <a:avLst/>
          </a:prstGeom>
        </p:spPr>
      </p:pic>
      <p:pic>
        <p:nvPicPr>
          <p:cNvPr id="10" name="图片 9">
            <a:extLst>
              <a:ext uri="{FF2B5EF4-FFF2-40B4-BE49-F238E27FC236}">
                <a16:creationId xmlns:a16="http://schemas.microsoft.com/office/drawing/2014/main" id="{12B8D0F5-B5FA-4E7A-B64C-F60C8162579C}"/>
              </a:ext>
            </a:extLst>
          </p:cNvPr>
          <p:cNvPicPr>
            <a:picLocks noChangeAspect="1"/>
          </p:cNvPicPr>
          <p:nvPr/>
        </p:nvPicPr>
        <p:blipFill rotWithShape="1">
          <a:blip r:embed="rId4"/>
          <a:srcRect l="36389" t="47037" r="11806" b="47037"/>
          <a:stretch/>
        </p:blipFill>
        <p:spPr>
          <a:xfrm>
            <a:off x="1158274" y="1459526"/>
            <a:ext cx="6923409" cy="445475"/>
          </a:xfrm>
          <a:prstGeom prst="rect">
            <a:avLst/>
          </a:prstGeom>
        </p:spPr>
      </p:pic>
    </p:spTree>
    <p:extLst>
      <p:ext uri="{BB962C8B-B14F-4D97-AF65-F5344CB8AC3E}">
        <p14:creationId xmlns:p14="http://schemas.microsoft.com/office/powerpoint/2010/main" val="3893950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B3C50-BCDC-640C-10E3-9E6FE320BE4B}"/>
              </a:ext>
            </a:extLst>
          </p:cNvPr>
          <p:cNvSpPr>
            <a:spLocks noGrp="1"/>
          </p:cNvSpPr>
          <p:nvPr>
            <p:ph type="title"/>
          </p:nvPr>
        </p:nvSpPr>
        <p:spPr/>
        <p:txBody>
          <a:bodyPr/>
          <a:lstStyle/>
          <a:p>
            <a:r>
              <a:rPr lang="en-US" altLang="zh-CN" dirty="0" err="1"/>
              <a:t>ChatGPT</a:t>
            </a:r>
            <a:r>
              <a:rPr lang="zh-CN" altLang="en-US" dirty="0"/>
              <a:t>：社会化的大型语言模型</a:t>
            </a:r>
          </a:p>
        </p:txBody>
      </p:sp>
      <p:pic>
        <p:nvPicPr>
          <p:cNvPr id="4" name="图片 3">
            <a:extLst>
              <a:ext uri="{FF2B5EF4-FFF2-40B4-BE49-F238E27FC236}">
                <a16:creationId xmlns:a16="http://schemas.microsoft.com/office/drawing/2014/main" id="{C3706AF5-7E0E-4CA9-7C99-7BF2854D4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095" y="1215489"/>
            <a:ext cx="8661098" cy="5219392"/>
          </a:xfrm>
          <a:prstGeom prst="rect">
            <a:avLst/>
          </a:prstGeom>
        </p:spPr>
      </p:pic>
    </p:spTree>
    <p:extLst>
      <p:ext uri="{BB962C8B-B14F-4D97-AF65-F5344CB8AC3E}">
        <p14:creationId xmlns:p14="http://schemas.microsoft.com/office/powerpoint/2010/main" val="346120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709F803-C316-E47C-9A2F-A8E4CE4C2F41}"/>
              </a:ext>
            </a:extLst>
          </p:cNvPr>
          <p:cNvSpPr/>
          <p:nvPr/>
        </p:nvSpPr>
        <p:spPr>
          <a:xfrm>
            <a:off x="325971" y="2155520"/>
            <a:ext cx="2504580" cy="31970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8" name="矩形 7">
            <a:extLst>
              <a:ext uri="{FF2B5EF4-FFF2-40B4-BE49-F238E27FC236}">
                <a16:creationId xmlns:a16="http://schemas.microsoft.com/office/drawing/2014/main" id="{E6D2A31C-5273-D968-5E7F-DD937920D5C1}"/>
              </a:ext>
            </a:extLst>
          </p:cNvPr>
          <p:cNvSpPr/>
          <p:nvPr/>
        </p:nvSpPr>
        <p:spPr>
          <a:xfrm>
            <a:off x="325971" y="1520946"/>
            <a:ext cx="2504580" cy="634574"/>
          </a:xfrm>
          <a:prstGeom prst="rect">
            <a:avLst/>
          </a:prstGeom>
          <a:solidFill>
            <a:srgbClr val="FAEA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1" name="矩形 20">
            <a:extLst>
              <a:ext uri="{FF2B5EF4-FFF2-40B4-BE49-F238E27FC236}">
                <a16:creationId xmlns:a16="http://schemas.microsoft.com/office/drawing/2014/main" id="{9E9C518A-81D7-B142-2E7A-8922632D3AB4}"/>
              </a:ext>
            </a:extLst>
          </p:cNvPr>
          <p:cNvSpPr/>
          <p:nvPr/>
        </p:nvSpPr>
        <p:spPr>
          <a:xfrm>
            <a:off x="3334942" y="2155520"/>
            <a:ext cx="2504580" cy="31970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2" name="矩形 21">
            <a:extLst>
              <a:ext uri="{FF2B5EF4-FFF2-40B4-BE49-F238E27FC236}">
                <a16:creationId xmlns:a16="http://schemas.microsoft.com/office/drawing/2014/main" id="{491D6E2A-A283-98D0-D862-A36066DF0053}"/>
              </a:ext>
            </a:extLst>
          </p:cNvPr>
          <p:cNvSpPr/>
          <p:nvPr/>
        </p:nvSpPr>
        <p:spPr>
          <a:xfrm>
            <a:off x="3334942" y="1520946"/>
            <a:ext cx="2504580" cy="634574"/>
          </a:xfrm>
          <a:prstGeom prst="rect">
            <a:avLst/>
          </a:prstGeom>
          <a:solidFill>
            <a:srgbClr val="FAEA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3" name="矩形 22">
            <a:extLst>
              <a:ext uri="{FF2B5EF4-FFF2-40B4-BE49-F238E27FC236}">
                <a16:creationId xmlns:a16="http://schemas.microsoft.com/office/drawing/2014/main" id="{D6EF4C87-3612-F695-6331-4E9A53B4A082}"/>
              </a:ext>
            </a:extLst>
          </p:cNvPr>
          <p:cNvSpPr/>
          <p:nvPr/>
        </p:nvSpPr>
        <p:spPr>
          <a:xfrm>
            <a:off x="6343913" y="2155520"/>
            <a:ext cx="2504580" cy="31970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4" name="矩形 23">
            <a:extLst>
              <a:ext uri="{FF2B5EF4-FFF2-40B4-BE49-F238E27FC236}">
                <a16:creationId xmlns:a16="http://schemas.microsoft.com/office/drawing/2014/main" id="{B826E965-5F4A-3448-DD43-7F831452330F}"/>
              </a:ext>
            </a:extLst>
          </p:cNvPr>
          <p:cNvSpPr/>
          <p:nvPr/>
        </p:nvSpPr>
        <p:spPr>
          <a:xfrm>
            <a:off x="6343913" y="1520946"/>
            <a:ext cx="2504580" cy="634574"/>
          </a:xfrm>
          <a:prstGeom prst="rect">
            <a:avLst/>
          </a:prstGeom>
          <a:solidFill>
            <a:srgbClr val="FAEA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5" name="矩形 24">
            <a:extLst>
              <a:ext uri="{FF2B5EF4-FFF2-40B4-BE49-F238E27FC236}">
                <a16:creationId xmlns:a16="http://schemas.microsoft.com/office/drawing/2014/main" id="{9103E884-35CA-53CE-8844-3CFE11B07F94}"/>
              </a:ext>
            </a:extLst>
          </p:cNvPr>
          <p:cNvSpPr/>
          <p:nvPr/>
        </p:nvSpPr>
        <p:spPr>
          <a:xfrm>
            <a:off x="9352884" y="2155520"/>
            <a:ext cx="2504580" cy="31970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6" name="矩形 25">
            <a:extLst>
              <a:ext uri="{FF2B5EF4-FFF2-40B4-BE49-F238E27FC236}">
                <a16:creationId xmlns:a16="http://schemas.microsoft.com/office/drawing/2014/main" id="{D94D333C-C631-04CE-92F2-CBD42D5A6AF6}"/>
              </a:ext>
            </a:extLst>
          </p:cNvPr>
          <p:cNvSpPr/>
          <p:nvPr/>
        </p:nvSpPr>
        <p:spPr>
          <a:xfrm>
            <a:off x="9352884" y="1520946"/>
            <a:ext cx="2504580" cy="634574"/>
          </a:xfrm>
          <a:prstGeom prst="rect">
            <a:avLst/>
          </a:prstGeom>
          <a:solidFill>
            <a:srgbClr val="FAEA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7" name="文本框 26">
            <a:extLst>
              <a:ext uri="{FF2B5EF4-FFF2-40B4-BE49-F238E27FC236}">
                <a16:creationId xmlns:a16="http://schemas.microsoft.com/office/drawing/2014/main" id="{A9E86DC0-F68E-61EC-9CCE-7E38346D3108}"/>
              </a:ext>
            </a:extLst>
          </p:cNvPr>
          <p:cNvSpPr txBox="1"/>
          <p:nvPr/>
        </p:nvSpPr>
        <p:spPr>
          <a:xfrm>
            <a:off x="567464" y="3334007"/>
            <a:ext cx="2021594" cy="1519647"/>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从互联网的大量语料中训练语言模型</a:t>
            </a:r>
            <a:r>
              <a:rPr kumimoji="1" lang="en-US" altLang="zh-CN" sz="2000" dirty="0">
                <a:solidFill>
                  <a:prstClr val="black"/>
                </a:solidFill>
                <a:latin typeface="SimHei" panose="02010609060101010101" pitchFamily="49" charset="-122"/>
                <a:ea typeface="SimHei" panose="02010609060101010101" pitchFamily="49" charset="-122"/>
              </a:rPr>
              <a:t>GPT3</a:t>
            </a:r>
          </a:p>
        </p:txBody>
      </p:sp>
      <p:sp>
        <p:nvSpPr>
          <p:cNvPr id="28" name="文本框 27">
            <a:extLst>
              <a:ext uri="{FF2B5EF4-FFF2-40B4-BE49-F238E27FC236}">
                <a16:creationId xmlns:a16="http://schemas.microsoft.com/office/drawing/2014/main" id="{C3BC15D7-31BF-D710-1A7B-A0AE68410382}"/>
              </a:ext>
            </a:extLst>
          </p:cNvPr>
          <p:cNvSpPr txBox="1"/>
          <p:nvPr/>
        </p:nvSpPr>
        <p:spPr>
          <a:xfrm>
            <a:off x="567464" y="2183763"/>
            <a:ext cx="2021594" cy="519373"/>
          </a:xfrm>
          <a:prstGeom prst="rect">
            <a:avLst/>
          </a:prstGeom>
          <a:noFill/>
        </p:spPr>
        <p:txBody>
          <a:bodyPr wrap="square" rtlCol="0">
            <a:spAutoFit/>
          </a:bodyPr>
          <a:lstStyle/>
          <a:p>
            <a:pPr algn="ctr" defTabSz="457200">
              <a:lnSpc>
                <a:spcPts val="3900"/>
              </a:lnSpc>
            </a:pPr>
            <a:r>
              <a:rPr kumimoji="1" lang="zh-CN" altLang="en-US" sz="2400" dirty="0">
                <a:solidFill>
                  <a:srgbClr val="92D050"/>
                </a:solidFill>
                <a:latin typeface="SimHei" panose="02010609060101010101" pitchFamily="49" charset="-122"/>
                <a:ea typeface="SimHei" panose="02010609060101010101" pitchFamily="49" charset="-122"/>
              </a:rPr>
              <a:t>文字接龙</a:t>
            </a:r>
            <a:endParaRPr kumimoji="1" lang="en-US" altLang="zh-CN" sz="2400" dirty="0">
              <a:solidFill>
                <a:srgbClr val="92D050"/>
              </a:solidFill>
              <a:latin typeface="SimHei" panose="02010609060101010101" pitchFamily="49" charset="-122"/>
              <a:ea typeface="SimHei" panose="02010609060101010101" pitchFamily="49" charset="-122"/>
            </a:endParaRPr>
          </a:p>
        </p:txBody>
      </p:sp>
      <p:sp>
        <p:nvSpPr>
          <p:cNvPr id="29" name="文本框 28">
            <a:extLst>
              <a:ext uri="{FF2B5EF4-FFF2-40B4-BE49-F238E27FC236}">
                <a16:creationId xmlns:a16="http://schemas.microsoft.com/office/drawing/2014/main" id="{6B7648FB-9B9B-8CEB-8A68-7E4978F180F2}"/>
              </a:ext>
            </a:extLst>
          </p:cNvPr>
          <p:cNvSpPr txBox="1"/>
          <p:nvPr/>
        </p:nvSpPr>
        <p:spPr>
          <a:xfrm>
            <a:off x="1035844" y="1601630"/>
            <a:ext cx="1084834" cy="510717"/>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步骤一</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30" name="文本框 29">
            <a:extLst>
              <a:ext uri="{FF2B5EF4-FFF2-40B4-BE49-F238E27FC236}">
                <a16:creationId xmlns:a16="http://schemas.microsoft.com/office/drawing/2014/main" id="{DBFDF249-3706-58CD-373A-F4F704C731B9}"/>
              </a:ext>
            </a:extLst>
          </p:cNvPr>
          <p:cNvSpPr txBox="1"/>
          <p:nvPr/>
        </p:nvSpPr>
        <p:spPr>
          <a:xfrm>
            <a:off x="4044815" y="1601629"/>
            <a:ext cx="1084834" cy="510717"/>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步骤二</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31" name="文本框 30">
            <a:extLst>
              <a:ext uri="{FF2B5EF4-FFF2-40B4-BE49-F238E27FC236}">
                <a16:creationId xmlns:a16="http://schemas.microsoft.com/office/drawing/2014/main" id="{95132AB5-9329-C23E-4B15-88C9FB222A0E}"/>
              </a:ext>
            </a:extLst>
          </p:cNvPr>
          <p:cNvSpPr txBox="1"/>
          <p:nvPr/>
        </p:nvSpPr>
        <p:spPr>
          <a:xfrm>
            <a:off x="7053786" y="1601629"/>
            <a:ext cx="1084834" cy="510717"/>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步骤三</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32" name="文本框 31">
            <a:extLst>
              <a:ext uri="{FF2B5EF4-FFF2-40B4-BE49-F238E27FC236}">
                <a16:creationId xmlns:a16="http://schemas.microsoft.com/office/drawing/2014/main" id="{F193E843-9EF3-98D2-13B0-E3C1186FF84C}"/>
              </a:ext>
            </a:extLst>
          </p:cNvPr>
          <p:cNvSpPr txBox="1"/>
          <p:nvPr/>
        </p:nvSpPr>
        <p:spPr>
          <a:xfrm>
            <a:off x="10062757" y="1601629"/>
            <a:ext cx="1084834" cy="510717"/>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步骤四</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33" name="文本框 32">
            <a:extLst>
              <a:ext uri="{FF2B5EF4-FFF2-40B4-BE49-F238E27FC236}">
                <a16:creationId xmlns:a16="http://schemas.microsoft.com/office/drawing/2014/main" id="{DBB0D95D-60F4-3EA1-33E1-65F9F87F8029}"/>
              </a:ext>
            </a:extLst>
          </p:cNvPr>
          <p:cNvSpPr txBox="1"/>
          <p:nvPr/>
        </p:nvSpPr>
        <p:spPr>
          <a:xfrm>
            <a:off x="3475816" y="3298469"/>
            <a:ext cx="2263088" cy="2019784"/>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在</a:t>
            </a:r>
            <a:r>
              <a:rPr kumimoji="1" lang="en-US" altLang="zh-CN" sz="2000" dirty="0">
                <a:solidFill>
                  <a:prstClr val="black"/>
                </a:solidFill>
                <a:latin typeface="SimHei" panose="02010609060101010101" pitchFamily="49" charset="-122"/>
                <a:ea typeface="SimHei" panose="02010609060101010101" pitchFamily="49" charset="-122"/>
              </a:rPr>
              <a:t>GPT3</a:t>
            </a:r>
            <a:r>
              <a:rPr kumimoji="1" lang="zh-CN" altLang="en-US" sz="2000" dirty="0">
                <a:solidFill>
                  <a:prstClr val="black"/>
                </a:solidFill>
                <a:latin typeface="SimHei" panose="02010609060101010101" pitchFamily="49" charset="-122"/>
                <a:ea typeface="SimHei" panose="02010609060101010101" pitchFamily="49" charset="-122"/>
              </a:rPr>
              <a:t>基础上，利用人类标注监督数据微调得到模型</a:t>
            </a:r>
            <a:r>
              <a:rPr kumimoji="1" lang="en-US" altLang="zh-CN" sz="2000" dirty="0">
                <a:solidFill>
                  <a:prstClr val="black"/>
                </a:solidFill>
                <a:latin typeface="SimHei" panose="02010609060101010101" pitchFamily="49" charset="-122"/>
                <a:ea typeface="SimHei" panose="02010609060101010101" pitchFamily="49" charset="-122"/>
              </a:rPr>
              <a:t>SFT</a:t>
            </a:r>
          </a:p>
        </p:txBody>
      </p:sp>
      <p:sp>
        <p:nvSpPr>
          <p:cNvPr id="35" name="右箭头 34">
            <a:extLst>
              <a:ext uri="{FF2B5EF4-FFF2-40B4-BE49-F238E27FC236}">
                <a16:creationId xmlns:a16="http://schemas.microsoft.com/office/drawing/2014/main" id="{ABFB69A3-CB05-899A-771D-9129941EFFC6}"/>
              </a:ext>
            </a:extLst>
          </p:cNvPr>
          <p:cNvSpPr/>
          <p:nvPr/>
        </p:nvSpPr>
        <p:spPr>
          <a:xfrm>
            <a:off x="2897938" y="3178098"/>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36" name="右箭头 35">
            <a:extLst>
              <a:ext uri="{FF2B5EF4-FFF2-40B4-BE49-F238E27FC236}">
                <a16:creationId xmlns:a16="http://schemas.microsoft.com/office/drawing/2014/main" id="{140648C0-8B15-D664-4759-2928938BC02A}"/>
              </a:ext>
            </a:extLst>
          </p:cNvPr>
          <p:cNvSpPr/>
          <p:nvPr/>
        </p:nvSpPr>
        <p:spPr>
          <a:xfrm>
            <a:off x="5921153" y="3176617"/>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37" name="右箭头 36">
            <a:extLst>
              <a:ext uri="{FF2B5EF4-FFF2-40B4-BE49-F238E27FC236}">
                <a16:creationId xmlns:a16="http://schemas.microsoft.com/office/drawing/2014/main" id="{41103216-D19F-7BA0-38B8-951061D70176}"/>
              </a:ext>
            </a:extLst>
          </p:cNvPr>
          <p:cNvSpPr/>
          <p:nvPr/>
        </p:nvSpPr>
        <p:spPr>
          <a:xfrm>
            <a:off x="8905178" y="3176617"/>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39" name="文本框 38">
            <a:extLst>
              <a:ext uri="{FF2B5EF4-FFF2-40B4-BE49-F238E27FC236}">
                <a16:creationId xmlns:a16="http://schemas.microsoft.com/office/drawing/2014/main" id="{232E41B7-2942-EA68-DD74-4EFE58AA0469}"/>
              </a:ext>
            </a:extLst>
          </p:cNvPr>
          <p:cNvSpPr txBox="1"/>
          <p:nvPr/>
        </p:nvSpPr>
        <p:spPr>
          <a:xfrm>
            <a:off x="6517763" y="3284288"/>
            <a:ext cx="2248845" cy="2011128"/>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在</a:t>
            </a:r>
            <a:r>
              <a:rPr kumimoji="1" lang="en-US" altLang="zh-CN" sz="2000" dirty="0">
                <a:solidFill>
                  <a:prstClr val="black"/>
                </a:solidFill>
                <a:latin typeface="SimHei" panose="02010609060101010101" pitchFamily="49" charset="-122"/>
                <a:ea typeface="SimHei" panose="02010609060101010101" pitchFamily="49" charset="-122"/>
              </a:rPr>
              <a:t>SFT</a:t>
            </a:r>
            <a:r>
              <a:rPr kumimoji="1" lang="zh-CN" altLang="en-US" sz="2000" dirty="0">
                <a:solidFill>
                  <a:prstClr val="black"/>
                </a:solidFill>
                <a:latin typeface="SimHei" panose="02010609060101010101" pitchFamily="49" charset="-122"/>
                <a:ea typeface="SimHei" panose="02010609060101010101" pitchFamily="49" charset="-122"/>
              </a:rPr>
              <a:t>和人类标注的比较数据上得到模型</a:t>
            </a:r>
            <a:r>
              <a:rPr kumimoji="1" lang="en-US" altLang="zh-CN" sz="2000" dirty="0">
                <a:solidFill>
                  <a:prstClr val="black"/>
                </a:solidFill>
                <a:latin typeface="SimHei" panose="02010609060101010101" pitchFamily="49" charset="-122"/>
                <a:ea typeface="SimHei" panose="02010609060101010101" pitchFamily="49" charset="-122"/>
              </a:rPr>
              <a:t>Reward Model(RM)</a:t>
            </a:r>
          </a:p>
        </p:txBody>
      </p:sp>
      <p:sp>
        <p:nvSpPr>
          <p:cNvPr id="40" name="文本框 39">
            <a:extLst>
              <a:ext uri="{FF2B5EF4-FFF2-40B4-BE49-F238E27FC236}">
                <a16:creationId xmlns:a16="http://schemas.microsoft.com/office/drawing/2014/main" id="{54BD8502-3A89-48A8-588F-9BD162D874B1}"/>
              </a:ext>
            </a:extLst>
          </p:cNvPr>
          <p:cNvSpPr txBox="1"/>
          <p:nvPr/>
        </p:nvSpPr>
        <p:spPr>
          <a:xfrm>
            <a:off x="9480751" y="3295907"/>
            <a:ext cx="2248845" cy="2011128"/>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利用</a:t>
            </a:r>
            <a:r>
              <a:rPr kumimoji="1" lang="en-US" altLang="zh-CN" sz="2000" dirty="0">
                <a:solidFill>
                  <a:prstClr val="black"/>
                </a:solidFill>
                <a:latin typeface="SimHei" panose="02010609060101010101" pitchFamily="49" charset="-122"/>
                <a:ea typeface="SimHei" panose="02010609060101010101" pitchFamily="49" charset="-122"/>
              </a:rPr>
              <a:t>RM</a:t>
            </a:r>
            <a:r>
              <a:rPr kumimoji="1" lang="zh-CN" altLang="en-US" sz="2000" dirty="0">
                <a:solidFill>
                  <a:prstClr val="black"/>
                </a:solidFill>
                <a:latin typeface="SimHei" panose="02010609060101010101" pitchFamily="49" charset="-122"/>
                <a:ea typeface="SimHei" panose="02010609060101010101" pitchFamily="49" charset="-122"/>
              </a:rPr>
              <a:t>模型和强化学习方法继续训练</a:t>
            </a:r>
            <a:r>
              <a:rPr kumimoji="1" lang="en-US" altLang="zh-CN" sz="2000" dirty="0">
                <a:solidFill>
                  <a:prstClr val="black"/>
                </a:solidFill>
                <a:latin typeface="SimHei" panose="02010609060101010101" pitchFamily="49" charset="-122"/>
                <a:ea typeface="SimHei" panose="02010609060101010101" pitchFamily="49" charset="-122"/>
              </a:rPr>
              <a:t>SFT</a:t>
            </a:r>
            <a:r>
              <a:rPr kumimoji="1" lang="zh-CN" altLang="en-US" sz="2000" dirty="0">
                <a:solidFill>
                  <a:prstClr val="black"/>
                </a:solidFill>
                <a:latin typeface="SimHei" panose="02010609060101010101" pitchFamily="49" charset="-122"/>
                <a:ea typeface="SimHei" panose="02010609060101010101" pitchFamily="49" charset="-122"/>
              </a:rPr>
              <a:t>模型得到最终模型</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48" name="文本框 47">
            <a:extLst>
              <a:ext uri="{FF2B5EF4-FFF2-40B4-BE49-F238E27FC236}">
                <a16:creationId xmlns:a16="http://schemas.microsoft.com/office/drawing/2014/main" id="{76E3A098-9EE1-9B1E-BC0A-4453C4A52B7B}"/>
              </a:ext>
            </a:extLst>
          </p:cNvPr>
          <p:cNvSpPr txBox="1"/>
          <p:nvPr/>
        </p:nvSpPr>
        <p:spPr>
          <a:xfrm>
            <a:off x="735805" y="226701"/>
            <a:ext cx="2769744" cy="523220"/>
          </a:xfrm>
          <a:prstGeom prst="rect">
            <a:avLst/>
          </a:prstGeom>
          <a:noFill/>
        </p:spPr>
        <p:txBody>
          <a:bodyPr wrap="square">
            <a:spAutoFit/>
          </a:bodyPr>
          <a:lstStyle/>
          <a:p>
            <a:pPr defTabSz="457200"/>
            <a:r>
              <a:rPr kumimoji="1" lang="zh-CN" altLang="en-US" sz="2800" dirty="0">
                <a:solidFill>
                  <a:prstClr val="black"/>
                </a:solidFill>
                <a:latin typeface="SimHei" panose="02010609060101010101" pitchFamily="49" charset="-122"/>
                <a:ea typeface="SimHei" panose="02010609060101010101" pitchFamily="49" charset="-122"/>
              </a:rPr>
              <a:t>基本原理流程图</a:t>
            </a:r>
          </a:p>
        </p:txBody>
      </p:sp>
      <p:sp>
        <p:nvSpPr>
          <p:cNvPr id="2" name="文本框 1">
            <a:extLst>
              <a:ext uri="{FF2B5EF4-FFF2-40B4-BE49-F238E27FC236}">
                <a16:creationId xmlns:a16="http://schemas.microsoft.com/office/drawing/2014/main" id="{71F79C51-568D-4CEE-CC5D-06AA4E2C7095}"/>
              </a:ext>
            </a:extLst>
          </p:cNvPr>
          <p:cNvSpPr txBox="1"/>
          <p:nvPr/>
        </p:nvSpPr>
        <p:spPr>
          <a:xfrm>
            <a:off x="3564664" y="2183763"/>
            <a:ext cx="2021594" cy="1019510"/>
          </a:xfrm>
          <a:prstGeom prst="rect">
            <a:avLst/>
          </a:prstGeom>
          <a:noFill/>
        </p:spPr>
        <p:txBody>
          <a:bodyPr wrap="square" rtlCol="0">
            <a:spAutoFit/>
          </a:bodyPr>
          <a:lstStyle/>
          <a:p>
            <a:pPr algn="ctr" defTabSz="457200">
              <a:lnSpc>
                <a:spcPts val="3900"/>
              </a:lnSpc>
            </a:pPr>
            <a:r>
              <a:rPr kumimoji="1" lang="zh-CN" altLang="en-US" sz="2400" dirty="0">
                <a:solidFill>
                  <a:srgbClr val="00B050"/>
                </a:solidFill>
                <a:latin typeface="SimHei" panose="02010609060101010101" pitchFamily="49" charset="-122"/>
                <a:ea typeface="SimHei" panose="02010609060101010101" pitchFamily="49" charset="-122"/>
              </a:rPr>
              <a:t>人类老师引导文字接龙方向</a:t>
            </a:r>
            <a:endParaRPr kumimoji="1" lang="en-US" altLang="zh-CN" sz="2400" dirty="0">
              <a:solidFill>
                <a:srgbClr val="00B050"/>
              </a:solidFill>
              <a:latin typeface="SimHei" panose="02010609060101010101" pitchFamily="49" charset="-122"/>
              <a:ea typeface="SimHei" panose="02010609060101010101" pitchFamily="49" charset="-122"/>
            </a:endParaRPr>
          </a:p>
        </p:txBody>
      </p:sp>
      <p:sp>
        <p:nvSpPr>
          <p:cNvPr id="3" name="文本框 2">
            <a:extLst>
              <a:ext uri="{FF2B5EF4-FFF2-40B4-BE49-F238E27FC236}">
                <a16:creationId xmlns:a16="http://schemas.microsoft.com/office/drawing/2014/main" id="{A4E73B29-7EF7-4C8F-152C-8BF3EC02140C}"/>
              </a:ext>
            </a:extLst>
          </p:cNvPr>
          <p:cNvSpPr txBox="1"/>
          <p:nvPr/>
        </p:nvSpPr>
        <p:spPr>
          <a:xfrm>
            <a:off x="6610238" y="2157107"/>
            <a:ext cx="2021594" cy="1019510"/>
          </a:xfrm>
          <a:prstGeom prst="rect">
            <a:avLst/>
          </a:prstGeom>
          <a:noFill/>
        </p:spPr>
        <p:txBody>
          <a:bodyPr wrap="square" rtlCol="0">
            <a:spAutoFit/>
          </a:bodyPr>
          <a:lstStyle/>
          <a:p>
            <a:pPr algn="ctr" defTabSz="457200">
              <a:lnSpc>
                <a:spcPts val="3900"/>
              </a:lnSpc>
            </a:pPr>
            <a:r>
              <a:rPr kumimoji="1" lang="zh-CN" altLang="en-US" sz="2400" dirty="0">
                <a:solidFill>
                  <a:srgbClr val="00B0F0"/>
                </a:solidFill>
                <a:latin typeface="SimHei" panose="02010609060101010101" pitchFamily="49" charset="-122"/>
                <a:ea typeface="SimHei" panose="02010609060101010101" pitchFamily="49" charset="-122"/>
              </a:rPr>
              <a:t>模仿人类老师的喜好</a:t>
            </a:r>
            <a:endParaRPr kumimoji="1" lang="en-US" altLang="zh-CN" sz="2400" dirty="0">
              <a:solidFill>
                <a:srgbClr val="00B0F0"/>
              </a:solidFill>
              <a:latin typeface="SimHei" panose="02010609060101010101" pitchFamily="49" charset="-122"/>
              <a:ea typeface="SimHei" panose="02010609060101010101" pitchFamily="49" charset="-122"/>
            </a:endParaRPr>
          </a:p>
        </p:txBody>
      </p:sp>
      <p:sp>
        <p:nvSpPr>
          <p:cNvPr id="4" name="文本框 3">
            <a:extLst>
              <a:ext uri="{FF2B5EF4-FFF2-40B4-BE49-F238E27FC236}">
                <a16:creationId xmlns:a16="http://schemas.microsoft.com/office/drawing/2014/main" id="{CF2B1561-C5A2-CC20-513F-681CFA04446F}"/>
              </a:ext>
            </a:extLst>
          </p:cNvPr>
          <p:cNvSpPr txBox="1"/>
          <p:nvPr/>
        </p:nvSpPr>
        <p:spPr>
          <a:xfrm>
            <a:off x="9622564" y="2196463"/>
            <a:ext cx="2021594" cy="1019510"/>
          </a:xfrm>
          <a:prstGeom prst="rect">
            <a:avLst/>
          </a:prstGeom>
          <a:noFill/>
        </p:spPr>
        <p:txBody>
          <a:bodyPr wrap="square" rtlCol="0">
            <a:spAutoFit/>
          </a:bodyPr>
          <a:lstStyle/>
          <a:p>
            <a:pPr algn="ctr" defTabSz="457200">
              <a:lnSpc>
                <a:spcPts val="3900"/>
              </a:lnSpc>
            </a:pPr>
            <a:r>
              <a:rPr kumimoji="1" lang="zh-CN" altLang="en-US" sz="2400" dirty="0">
                <a:solidFill>
                  <a:srgbClr val="0070C0"/>
                </a:solidFill>
                <a:latin typeface="SimHei" panose="02010609060101010101" pitchFamily="49" charset="-122"/>
                <a:ea typeface="SimHei" panose="02010609060101010101" pitchFamily="49" charset="-122"/>
              </a:rPr>
              <a:t>强化学习向模拟老师学习</a:t>
            </a:r>
            <a:endParaRPr kumimoji="1" lang="en-US" altLang="zh-CN" sz="2400" dirty="0">
              <a:solidFill>
                <a:srgbClr val="0070C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1866202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71033B-14AF-0B98-6B69-D1E6E39A805F}"/>
              </a:ext>
            </a:extLst>
          </p:cNvPr>
          <p:cNvSpPr txBox="1"/>
          <p:nvPr/>
        </p:nvSpPr>
        <p:spPr>
          <a:xfrm>
            <a:off x="634399" y="230030"/>
            <a:ext cx="3721701" cy="532390"/>
          </a:xfrm>
          <a:prstGeom prst="rect">
            <a:avLst/>
          </a:prstGeom>
          <a:noFill/>
        </p:spPr>
        <p:txBody>
          <a:bodyPr wrap="square" rtlCol="0">
            <a:spAutoFit/>
          </a:bodyPr>
          <a:lstStyle/>
          <a:p>
            <a:pPr defTabSz="457200">
              <a:lnSpc>
                <a:spcPts val="3900"/>
              </a:lnSpc>
            </a:pPr>
            <a:r>
              <a:rPr kumimoji="1" lang="zh-CN" altLang="en-US" sz="3000" dirty="0">
                <a:solidFill>
                  <a:prstClr val="black"/>
                </a:solidFill>
                <a:latin typeface="SimHei" panose="02010609060101010101" pitchFamily="49" charset="-122"/>
                <a:ea typeface="SimHei" panose="02010609060101010101" pitchFamily="49" charset="-122"/>
              </a:rPr>
              <a:t>步骤一</a:t>
            </a:r>
            <a:r>
              <a:rPr kumimoji="1" lang="en-US" altLang="zh-CN" sz="3000" dirty="0">
                <a:solidFill>
                  <a:prstClr val="black"/>
                </a:solidFill>
                <a:latin typeface="SimHei" panose="02010609060101010101" pitchFamily="49" charset="-122"/>
                <a:ea typeface="SimHei" panose="02010609060101010101" pitchFamily="49" charset="-122"/>
              </a:rPr>
              <a:t>:</a:t>
            </a:r>
            <a:r>
              <a:rPr kumimoji="1" lang="zh-CN" altLang="en-US" sz="3000" dirty="0">
                <a:solidFill>
                  <a:prstClr val="black"/>
                </a:solidFill>
                <a:latin typeface="SimHei" panose="02010609060101010101" pitchFamily="49" charset="-122"/>
                <a:ea typeface="SimHei" panose="02010609060101010101" pitchFamily="49" charset="-122"/>
              </a:rPr>
              <a:t>文字接龙</a:t>
            </a:r>
            <a:endParaRPr kumimoji="1" lang="en-US" altLang="zh-CN" sz="3000" dirty="0">
              <a:solidFill>
                <a:prstClr val="black"/>
              </a:solidFill>
              <a:latin typeface="SimHei" panose="02010609060101010101" pitchFamily="49" charset="-122"/>
              <a:ea typeface="SimHei" panose="02010609060101010101" pitchFamily="49" charset="-122"/>
            </a:endParaRPr>
          </a:p>
        </p:txBody>
      </p:sp>
      <p:graphicFrame>
        <p:nvGraphicFramePr>
          <p:cNvPr id="7" name="表格 7">
            <a:extLst>
              <a:ext uri="{FF2B5EF4-FFF2-40B4-BE49-F238E27FC236}">
                <a16:creationId xmlns:a16="http://schemas.microsoft.com/office/drawing/2014/main" id="{73EDA6E0-B007-4B46-71F7-478E2CCD57AA}"/>
              </a:ext>
            </a:extLst>
          </p:cNvPr>
          <p:cNvGraphicFramePr>
            <a:graphicFrameLocks noGrp="1"/>
          </p:cNvGraphicFramePr>
          <p:nvPr/>
        </p:nvGraphicFramePr>
        <p:xfrm>
          <a:off x="1079500" y="4263954"/>
          <a:ext cx="4557442" cy="1874520"/>
        </p:xfrm>
        <a:graphic>
          <a:graphicData uri="http://schemas.openxmlformats.org/drawingml/2006/table">
            <a:tbl>
              <a:tblPr firstRow="1" bandRow="1">
                <a:tableStyleId>{5940675A-B579-460E-94D1-54222C63F5DA}</a:tableStyleId>
              </a:tblPr>
              <a:tblGrid>
                <a:gridCol w="2231751">
                  <a:extLst>
                    <a:ext uri="{9D8B030D-6E8A-4147-A177-3AD203B41FA5}">
                      <a16:colId xmlns:a16="http://schemas.microsoft.com/office/drawing/2014/main" val="1357156415"/>
                    </a:ext>
                  </a:extLst>
                </a:gridCol>
                <a:gridCol w="2325691">
                  <a:extLst>
                    <a:ext uri="{9D8B030D-6E8A-4147-A177-3AD203B41FA5}">
                      <a16:colId xmlns:a16="http://schemas.microsoft.com/office/drawing/2014/main" val="2219065941"/>
                    </a:ext>
                  </a:extLst>
                </a:gridCol>
              </a:tblGrid>
              <a:tr h="228600">
                <a:tc>
                  <a:txBody>
                    <a:bodyPr/>
                    <a:lstStyle/>
                    <a:p>
                      <a:r>
                        <a:rPr lang="zh-CN" altLang="en-US" sz="1200" b="1" dirty="0"/>
                        <a:t>输入</a:t>
                      </a:r>
                    </a:p>
                  </a:txBody>
                  <a:tcPr marL="45720" marR="45720" marT="22860" marB="22860"/>
                </a:tc>
                <a:tc>
                  <a:txBody>
                    <a:bodyPr/>
                    <a:lstStyle/>
                    <a:p>
                      <a:r>
                        <a:rPr lang="zh-CN" altLang="en-US" sz="1200" b="1" dirty="0"/>
                        <a:t>输出</a:t>
                      </a:r>
                    </a:p>
                  </a:txBody>
                  <a:tcPr marL="45720" marR="45720" marT="22860" marB="22860"/>
                </a:tc>
                <a:extLst>
                  <a:ext uri="{0D108BD9-81ED-4DB2-BD59-A6C34878D82A}">
                    <a16:rowId xmlns:a16="http://schemas.microsoft.com/office/drawing/2014/main" val="2649007170"/>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a:t>
                      </a:r>
                    </a:p>
                  </a:txBody>
                  <a:tcPr marL="45720" marR="45720" marT="22860" marB="22860"/>
                </a:tc>
                <a:tc>
                  <a:txBody>
                    <a:bodyPr/>
                    <a:lstStyle/>
                    <a:p>
                      <a:r>
                        <a:rPr lang="zh-CN" altLang="en-US" sz="1200" dirty="0"/>
                        <a:t>帮</a:t>
                      </a:r>
                    </a:p>
                  </a:txBody>
                  <a:tcPr marL="45720" marR="45720" marT="22860" marB="22860"/>
                </a:tc>
                <a:extLst>
                  <a:ext uri="{0D108BD9-81ED-4DB2-BD59-A6C34878D82A}">
                    <a16:rowId xmlns:a16="http://schemas.microsoft.com/office/drawing/2014/main" val="4237863899"/>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请帮</a:t>
                      </a:r>
                    </a:p>
                  </a:txBody>
                  <a:tcPr marL="45720" marR="45720" marT="22860" marB="22860"/>
                </a:tc>
                <a:tc>
                  <a:txBody>
                    <a:bodyPr/>
                    <a:lstStyle/>
                    <a:p>
                      <a:r>
                        <a:rPr lang="zh-CN" altLang="en-US" sz="1200" dirty="0"/>
                        <a:t>我</a:t>
                      </a:r>
                    </a:p>
                  </a:txBody>
                  <a:tcPr marL="45720" marR="45720" marT="22860" marB="22860"/>
                </a:tc>
                <a:extLst>
                  <a:ext uri="{0D108BD9-81ED-4DB2-BD59-A6C34878D82A}">
                    <a16:rowId xmlns:a16="http://schemas.microsoft.com/office/drawing/2014/main" val="249197303"/>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请帮我</a:t>
                      </a:r>
                    </a:p>
                  </a:txBody>
                  <a:tcPr marL="45720" marR="45720" marT="22860" marB="22860"/>
                </a:tc>
                <a:tc>
                  <a:txBody>
                    <a:bodyPr/>
                    <a:lstStyle/>
                    <a:p>
                      <a:r>
                        <a:rPr lang="zh-CN" altLang="en-US" sz="1200" dirty="0"/>
                        <a:t>介</a:t>
                      </a:r>
                    </a:p>
                  </a:txBody>
                  <a:tcPr marL="45720" marR="45720" marT="22860" marB="22860"/>
                </a:tc>
                <a:extLst>
                  <a:ext uri="{0D108BD9-81ED-4DB2-BD59-A6C34878D82A}">
                    <a16:rowId xmlns:a16="http://schemas.microsoft.com/office/drawing/2014/main" val="502089719"/>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en-US" altLang="zh-CN" sz="2400" dirty="0"/>
                        <a:t>…</a:t>
                      </a:r>
                      <a:endParaRPr kumimoji="1" lang="zh-CN" altLang="en-US" sz="2400" dirty="0"/>
                    </a:p>
                  </a:txBody>
                  <a:tcPr marL="45720" marR="45720" marT="22860" marB="22860"/>
                </a:tc>
                <a:tc>
                  <a:txBody>
                    <a:bodyPr/>
                    <a:lstStyle/>
                    <a:p>
                      <a:r>
                        <a:rPr lang="en-US" altLang="zh-CN" sz="1200" dirty="0"/>
                        <a:t>…</a:t>
                      </a:r>
                      <a:endParaRPr lang="zh-CN" altLang="en-US" sz="1200" dirty="0"/>
                    </a:p>
                  </a:txBody>
                  <a:tcPr marL="45720" marR="45720" marT="22860" marB="22860"/>
                </a:tc>
                <a:extLst>
                  <a:ext uri="{0D108BD9-81ED-4DB2-BD59-A6C34878D82A}">
                    <a16:rowId xmlns:a16="http://schemas.microsoft.com/office/drawing/2014/main" val="420089650"/>
                  </a:ext>
                </a:extLst>
              </a:tr>
            </a:tbl>
          </a:graphicData>
        </a:graphic>
      </p:graphicFrame>
      <p:sp>
        <p:nvSpPr>
          <p:cNvPr id="15" name="文本框 14">
            <a:extLst>
              <a:ext uri="{FF2B5EF4-FFF2-40B4-BE49-F238E27FC236}">
                <a16:creationId xmlns:a16="http://schemas.microsoft.com/office/drawing/2014/main" id="{3D9D55A6-1F08-6892-22BB-814330C3E3C0}"/>
              </a:ext>
            </a:extLst>
          </p:cNvPr>
          <p:cNvSpPr txBox="1"/>
          <p:nvPr/>
        </p:nvSpPr>
        <p:spPr>
          <a:xfrm>
            <a:off x="6301798" y="4317276"/>
            <a:ext cx="4994887" cy="830997"/>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海量的互联网数据（主要是英文数据）</a:t>
            </a:r>
          </a:p>
        </p:txBody>
      </p:sp>
      <p:sp>
        <p:nvSpPr>
          <p:cNvPr id="16" name="文本框 15">
            <a:extLst>
              <a:ext uri="{FF2B5EF4-FFF2-40B4-BE49-F238E27FC236}">
                <a16:creationId xmlns:a16="http://schemas.microsoft.com/office/drawing/2014/main" id="{B6851459-B5F4-A0C0-427E-6E01E57E13C1}"/>
              </a:ext>
            </a:extLst>
          </p:cNvPr>
          <p:cNvSpPr txBox="1"/>
          <p:nvPr/>
        </p:nvSpPr>
        <p:spPr>
          <a:xfrm>
            <a:off x="6313414" y="4820349"/>
            <a:ext cx="2441223" cy="461665"/>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不需要人工标注</a:t>
            </a:r>
          </a:p>
        </p:txBody>
      </p:sp>
      <p:sp>
        <p:nvSpPr>
          <p:cNvPr id="17" name="文本框 16">
            <a:extLst>
              <a:ext uri="{FF2B5EF4-FFF2-40B4-BE49-F238E27FC236}">
                <a16:creationId xmlns:a16="http://schemas.microsoft.com/office/drawing/2014/main" id="{D14A8983-38E0-3177-1D8F-1E4335B1FFEF}"/>
              </a:ext>
            </a:extLst>
          </p:cNvPr>
          <p:cNvSpPr txBox="1"/>
          <p:nvPr/>
        </p:nvSpPr>
        <p:spPr>
          <a:xfrm>
            <a:off x="6315151" y="5767406"/>
            <a:ext cx="4848149" cy="461665"/>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需要大量的计算资源</a:t>
            </a:r>
          </a:p>
        </p:txBody>
      </p:sp>
      <p:sp>
        <p:nvSpPr>
          <p:cNvPr id="19" name="文本框 18">
            <a:extLst>
              <a:ext uri="{FF2B5EF4-FFF2-40B4-BE49-F238E27FC236}">
                <a16:creationId xmlns:a16="http://schemas.microsoft.com/office/drawing/2014/main" id="{08E92DC4-E7E1-A401-5CAA-299C4D2F1B80}"/>
              </a:ext>
            </a:extLst>
          </p:cNvPr>
          <p:cNvSpPr txBox="1"/>
          <p:nvPr/>
        </p:nvSpPr>
        <p:spPr>
          <a:xfrm>
            <a:off x="6301798" y="5299761"/>
            <a:ext cx="5106829" cy="461665"/>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需要高质量清洗，否则垃圾进垃圾出</a:t>
            </a:r>
          </a:p>
        </p:txBody>
      </p:sp>
      <p:sp>
        <p:nvSpPr>
          <p:cNvPr id="2" name="圆角矩形 7">
            <a:extLst>
              <a:ext uri="{FF2B5EF4-FFF2-40B4-BE49-F238E27FC236}">
                <a16:creationId xmlns:a16="http://schemas.microsoft.com/office/drawing/2014/main" id="{4A21C1B5-CF14-24BD-E5FA-5355B606C938}"/>
              </a:ext>
            </a:extLst>
          </p:cNvPr>
          <p:cNvSpPr/>
          <p:nvPr/>
        </p:nvSpPr>
        <p:spPr>
          <a:xfrm>
            <a:off x="4726793" y="1951418"/>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3" name="文本框 2">
            <a:extLst>
              <a:ext uri="{FF2B5EF4-FFF2-40B4-BE49-F238E27FC236}">
                <a16:creationId xmlns:a16="http://schemas.microsoft.com/office/drawing/2014/main" id="{DFF8AD9D-F4DD-E42C-C0CD-1BC8B5221244}"/>
              </a:ext>
            </a:extLst>
          </p:cNvPr>
          <p:cNvSpPr txBox="1"/>
          <p:nvPr/>
        </p:nvSpPr>
        <p:spPr>
          <a:xfrm>
            <a:off x="2516004" y="2200868"/>
            <a:ext cx="1261204" cy="461665"/>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“请帮”</a:t>
            </a:r>
          </a:p>
        </p:txBody>
      </p:sp>
      <p:sp>
        <p:nvSpPr>
          <p:cNvPr id="6" name="右箭头 10">
            <a:extLst>
              <a:ext uri="{FF2B5EF4-FFF2-40B4-BE49-F238E27FC236}">
                <a16:creationId xmlns:a16="http://schemas.microsoft.com/office/drawing/2014/main" id="{78541218-8C30-439E-004E-66F5EFF3A96D}"/>
              </a:ext>
            </a:extLst>
          </p:cNvPr>
          <p:cNvSpPr/>
          <p:nvPr/>
        </p:nvSpPr>
        <p:spPr>
          <a:xfrm>
            <a:off x="3910441" y="2157715"/>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10" name="文本框 9">
            <a:extLst>
              <a:ext uri="{FF2B5EF4-FFF2-40B4-BE49-F238E27FC236}">
                <a16:creationId xmlns:a16="http://schemas.microsoft.com/office/drawing/2014/main" id="{9685BCAF-145E-6138-83F3-33599D3F4615}"/>
              </a:ext>
            </a:extLst>
          </p:cNvPr>
          <p:cNvSpPr txBox="1"/>
          <p:nvPr/>
        </p:nvSpPr>
        <p:spPr>
          <a:xfrm>
            <a:off x="7661699" y="2201644"/>
            <a:ext cx="1088601" cy="461665"/>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“我”</a:t>
            </a:r>
          </a:p>
        </p:txBody>
      </p:sp>
      <p:sp>
        <p:nvSpPr>
          <p:cNvPr id="18" name="右箭头 12">
            <a:extLst>
              <a:ext uri="{FF2B5EF4-FFF2-40B4-BE49-F238E27FC236}">
                <a16:creationId xmlns:a16="http://schemas.microsoft.com/office/drawing/2014/main" id="{9F0037A6-3A07-050C-01F8-B08DA249ADA3}"/>
              </a:ext>
            </a:extLst>
          </p:cNvPr>
          <p:cNvSpPr/>
          <p:nvPr/>
        </p:nvSpPr>
        <p:spPr>
          <a:xfrm>
            <a:off x="7144894" y="2157715"/>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0" name="文本框 19">
            <a:extLst>
              <a:ext uri="{FF2B5EF4-FFF2-40B4-BE49-F238E27FC236}">
                <a16:creationId xmlns:a16="http://schemas.microsoft.com/office/drawing/2014/main" id="{A9B56C13-BE34-488A-71D0-C421497B8B98}"/>
              </a:ext>
            </a:extLst>
          </p:cNvPr>
          <p:cNvSpPr txBox="1"/>
          <p:nvPr/>
        </p:nvSpPr>
        <p:spPr>
          <a:xfrm>
            <a:off x="5172377" y="2200868"/>
            <a:ext cx="982236" cy="461665"/>
          </a:xfrm>
          <a:prstGeom prst="rect">
            <a:avLst/>
          </a:prstGeom>
          <a:noFill/>
        </p:spPr>
        <p:txBody>
          <a:bodyPr wrap="square" rtlCol="0">
            <a:spAutoFit/>
          </a:bodyPr>
          <a:lstStyle/>
          <a:p>
            <a:pPr algn="ctr" defTabSz="457200"/>
            <a:r>
              <a:rPr kumimoji="1" lang="en-US" altLang="zh-CN" sz="2400" dirty="0">
                <a:solidFill>
                  <a:prstClr val="black"/>
                </a:solidFill>
                <a:latin typeface="Arial"/>
                <a:ea typeface="楷体"/>
              </a:rPr>
              <a:t>GPT</a:t>
            </a:r>
            <a:endParaRPr kumimoji="1" lang="zh-CN" altLang="en-US" sz="2400" dirty="0">
              <a:solidFill>
                <a:prstClr val="black"/>
              </a:solidFill>
              <a:latin typeface="Arial"/>
              <a:ea typeface="楷体"/>
            </a:endParaRPr>
          </a:p>
        </p:txBody>
      </p:sp>
      <p:sp>
        <p:nvSpPr>
          <p:cNvPr id="21" name="文本框 20">
            <a:extLst>
              <a:ext uri="{FF2B5EF4-FFF2-40B4-BE49-F238E27FC236}">
                <a16:creationId xmlns:a16="http://schemas.microsoft.com/office/drawing/2014/main" id="{EF378B51-2021-C6A1-953D-DFEB771F0D6F}"/>
              </a:ext>
            </a:extLst>
          </p:cNvPr>
          <p:cNvSpPr txBox="1"/>
          <p:nvPr/>
        </p:nvSpPr>
        <p:spPr>
          <a:xfrm>
            <a:off x="2174935" y="1671739"/>
            <a:ext cx="1987852" cy="400110"/>
          </a:xfrm>
          <a:prstGeom prst="rect">
            <a:avLst/>
          </a:prstGeom>
          <a:noFill/>
        </p:spPr>
        <p:txBody>
          <a:bodyPr wrap="square" rtlCol="0">
            <a:spAutoFit/>
          </a:bodyPr>
          <a:lstStyle/>
          <a:p>
            <a:pPr algn="ctr" defTabSz="457200"/>
            <a:r>
              <a:rPr kumimoji="1" lang="zh-CN" altLang="en-US" sz="2000"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不完整的句子</a:t>
            </a:r>
            <a:endParaRPr kumimoji="1" lang="zh-CN" altLang="en-US" sz="2000"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2" name="文本框 21">
            <a:extLst>
              <a:ext uri="{FF2B5EF4-FFF2-40B4-BE49-F238E27FC236}">
                <a16:creationId xmlns:a16="http://schemas.microsoft.com/office/drawing/2014/main" id="{ABBB81D2-7D3C-1CB6-051F-08CADCA68BCE}"/>
              </a:ext>
            </a:extLst>
          </p:cNvPr>
          <p:cNvSpPr txBox="1"/>
          <p:nvPr/>
        </p:nvSpPr>
        <p:spPr>
          <a:xfrm>
            <a:off x="6873935" y="1671739"/>
            <a:ext cx="1987852" cy="400110"/>
          </a:xfrm>
          <a:prstGeom prst="rect">
            <a:avLst/>
          </a:prstGeom>
          <a:noFill/>
        </p:spPr>
        <p:txBody>
          <a:bodyPr wrap="square" rtlCol="0">
            <a:spAutoFit/>
          </a:bodyPr>
          <a:lstStyle/>
          <a:p>
            <a:pPr algn="ctr" defTabSz="457200"/>
            <a:r>
              <a:rPr kumimoji="1" lang="zh-CN" altLang="en-US" sz="2000"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接一个可能的字</a:t>
            </a:r>
            <a:endParaRPr kumimoji="1" lang="zh-CN" altLang="en-US" sz="2000"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3" name="文本框 22">
            <a:extLst>
              <a:ext uri="{FF2B5EF4-FFF2-40B4-BE49-F238E27FC236}">
                <a16:creationId xmlns:a16="http://schemas.microsoft.com/office/drawing/2014/main" id="{C15E7598-8895-8019-7F5C-F1841DA3989F}"/>
              </a:ext>
            </a:extLst>
          </p:cNvPr>
          <p:cNvSpPr txBox="1"/>
          <p:nvPr/>
        </p:nvSpPr>
        <p:spPr>
          <a:xfrm>
            <a:off x="3229035" y="3030639"/>
            <a:ext cx="4886265" cy="400110"/>
          </a:xfrm>
          <a:prstGeom prst="rect">
            <a:avLst/>
          </a:prstGeom>
          <a:noFill/>
        </p:spPr>
        <p:txBody>
          <a:bodyPr wrap="square" rtlCol="0">
            <a:spAutoFit/>
          </a:bodyPr>
          <a:lstStyle/>
          <a:p>
            <a:pPr algn="ctr" defTabSz="457200"/>
            <a:r>
              <a:rPr kumimoji="1" lang="en-US" altLang="zh-CN" sz="2000"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Generative Pre-training Transformer</a:t>
            </a:r>
            <a:endParaRPr kumimoji="1" lang="zh-CN" altLang="en-US" sz="2000"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91489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71033B-14AF-0B98-6B69-D1E6E39A805F}"/>
              </a:ext>
            </a:extLst>
          </p:cNvPr>
          <p:cNvSpPr txBox="1"/>
          <p:nvPr/>
        </p:nvSpPr>
        <p:spPr>
          <a:xfrm>
            <a:off x="634399" y="230030"/>
            <a:ext cx="3721701" cy="532390"/>
          </a:xfrm>
          <a:prstGeom prst="rect">
            <a:avLst/>
          </a:prstGeom>
          <a:noFill/>
        </p:spPr>
        <p:txBody>
          <a:bodyPr wrap="square" rtlCol="0">
            <a:spAutoFit/>
          </a:bodyPr>
          <a:lstStyle/>
          <a:p>
            <a:pPr defTabSz="457200">
              <a:lnSpc>
                <a:spcPts val="3900"/>
              </a:lnSpc>
            </a:pPr>
            <a:r>
              <a:rPr kumimoji="1" lang="zh-CN" altLang="en-US" sz="2800" dirty="0">
                <a:solidFill>
                  <a:prstClr val="black"/>
                </a:solidFill>
                <a:latin typeface="SimHei" panose="02010609060101010101" pitchFamily="49" charset="-122"/>
                <a:ea typeface="SimHei" panose="02010609060101010101" pitchFamily="49" charset="-122"/>
              </a:rPr>
              <a:t>步骤一</a:t>
            </a:r>
            <a:r>
              <a:rPr kumimoji="1" lang="en-US" altLang="zh-CN" sz="2800" dirty="0">
                <a:solidFill>
                  <a:prstClr val="black"/>
                </a:solidFill>
                <a:latin typeface="SimHei" panose="02010609060101010101" pitchFamily="49" charset="-122"/>
                <a:ea typeface="SimHei" panose="02010609060101010101" pitchFamily="49" charset="-122"/>
              </a:rPr>
              <a:t>:</a:t>
            </a:r>
            <a:r>
              <a:rPr kumimoji="1" lang="zh-CN" altLang="en-US" sz="2800" dirty="0">
                <a:solidFill>
                  <a:prstClr val="black"/>
                </a:solidFill>
                <a:latin typeface="SimHei" panose="02010609060101010101" pitchFamily="49" charset="-122"/>
                <a:ea typeface="SimHei" panose="02010609060101010101" pitchFamily="49" charset="-122"/>
              </a:rPr>
              <a:t>文字接龙</a:t>
            </a:r>
            <a:endParaRPr kumimoji="1" lang="en-US" altLang="zh-CN" sz="2800" dirty="0">
              <a:solidFill>
                <a:prstClr val="black"/>
              </a:solidFill>
              <a:latin typeface="SimHei" panose="02010609060101010101" pitchFamily="49" charset="-122"/>
              <a:ea typeface="SimHei" panose="02010609060101010101" pitchFamily="49" charset="-122"/>
            </a:endParaRPr>
          </a:p>
        </p:txBody>
      </p:sp>
      <p:graphicFrame>
        <p:nvGraphicFramePr>
          <p:cNvPr id="7" name="表格 7">
            <a:extLst>
              <a:ext uri="{FF2B5EF4-FFF2-40B4-BE49-F238E27FC236}">
                <a16:creationId xmlns:a16="http://schemas.microsoft.com/office/drawing/2014/main" id="{73EDA6E0-B007-4B46-71F7-478E2CCD57AA}"/>
              </a:ext>
            </a:extLst>
          </p:cNvPr>
          <p:cNvGraphicFramePr>
            <a:graphicFrameLocks noGrp="1"/>
          </p:cNvGraphicFramePr>
          <p:nvPr/>
        </p:nvGraphicFramePr>
        <p:xfrm>
          <a:off x="1079500" y="4263954"/>
          <a:ext cx="4557442" cy="1874520"/>
        </p:xfrm>
        <a:graphic>
          <a:graphicData uri="http://schemas.openxmlformats.org/drawingml/2006/table">
            <a:tbl>
              <a:tblPr firstRow="1" bandRow="1">
                <a:tableStyleId>{5940675A-B579-460E-94D1-54222C63F5DA}</a:tableStyleId>
              </a:tblPr>
              <a:tblGrid>
                <a:gridCol w="2231751">
                  <a:extLst>
                    <a:ext uri="{9D8B030D-6E8A-4147-A177-3AD203B41FA5}">
                      <a16:colId xmlns:a16="http://schemas.microsoft.com/office/drawing/2014/main" val="1357156415"/>
                    </a:ext>
                  </a:extLst>
                </a:gridCol>
                <a:gridCol w="2325691">
                  <a:extLst>
                    <a:ext uri="{9D8B030D-6E8A-4147-A177-3AD203B41FA5}">
                      <a16:colId xmlns:a16="http://schemas.microsoft.com/office/drawing/2014/main" val="2219065941"/>
                    </a:ext>
                  </a:extLst>
                </a:gridCol>
              </a:tblGrid>
              <a:tr h="228600">
                <a:tc>
                  <a:txBody>
                    <a:bodyPr/>
                    <a:lstStyle/>
                    <a:p>
                      <a:r>
                        <a:rPr lang="zh-CN" altLang="en-US" sz="1200" b="1" dirty="0"/>
                        <a:t>输入</a:t>
                      </a:r>
                    </a:p>
                  </a:txBody>
                  <a:tcPr marL="45720" marR="45720" marT="22860" marB="22860"/>
                </a:tc>
                <a:tc>
                  <a:txBody>
                    <a:bodyPr/>
                    <a:lstStyle/>
                    <a:p>
                      <a:r>
                        <a:rPr lang="zh-CN" altLang="en-US" sz="1200" b="1" dirty="0"/>
                        <a:t>输出</a:t>
                      </a:r>
                    </a:p>
                  </a:txBody>
                  <a:tcPr marL="45720" marR="45720" marT="22860" marB="22860"/>
                </a:tc>
                <a:extLst>
                  <a:ext uri="{0D108BD9-81ED-4DB2-BD59-A6C34878D82A}">
                    <a16:rowId xmlns:a16="http://schemas.microsoft.com/office/drawing/2014/main" val="2649007170"/>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a:t>
                      </a:r>
                    </a:p>
                  </a:txBody>
                  <a:tcPr marL="45720" marR="45720" marT="22860" marB="22860"/>
                </a:tc>
                <a:tc>
                  <a:txBody>
                    <a:bodyPr/>
                    <a:lstStyle/>
                    <a:p>
                      <a:r>
                        <a:rPr lang="zh-CN" altLang="en-US" sz="1200" dirty="0"/>
                        <a:t>帮</a:t>
                      </a:r>
                    </a:p>
                  </a:txBody>
                  <a:tcPr marL="45720" marR="45720" marT="22860" marB="22860"/>
                </a:tc>
                <a:extLst>
                  <a:ext uri="{0D108BD9-81ED-4DB2-BD59-A6C34878D82A}">
                    <a16:rowId xmlns:a16="http://schemas.microsoft.com/office/drawing/2014/main" val="4237863899"/>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请帮</a:t>
                      </a:r>
                    </a:p>
                  </a:txBody>
                  <a:tcPr marL="45720" marR="45720" marT="22860" marB="22860"/>
                </a:tc>
                <a:tc>
                  <a:txBody>
                    <a:bodyPr/>
                    <a:lstStyle/>
                    <a:p>
                      <a:r>
                        <a:rPr lang="zh-CN" altLang="en-US" sz="1200" dirty="0"/>
                        <a:t>我</a:t>
                      </a:r>
                    </a:p>
                  </a:txBody>
                  <a:tcPr marL="45720" marR="45720" marT="22860" marB="22860"/>
                </a:tc>
                <a:extLst>
                  <a:ext uri="{0D108BD9-81ED-4DB2-BD59-A6C34878D82A}">
                    <a16:rowId xmlns:a16="http://schemas.microsoft.com/office/drawing/2014/main" val="249197303"/>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请帮我</a:t>
                      </a:r>
                    </a:p>
                  </a:txBody>
                  <a:tcPr marL="45720" marR="45720" marT="22860" marB="22860"/>
                </a:tc>
                <a:tc>
                  <a:txBody>
                    <a:bodyPr/>
                    <a:lstStyle/>
                    <a:p>
                      <a:r>
                        <a:rPr lang="zh-CN" altLang="en-US" sz="1200" dirty="0"/>
                        <a:t>介</a:t>
                      </a:r>
                    </a:p>
                  </a:txBody>
                  <a:tcPr marL="45720" marR="45720" marT="22860" marB="22860"/>
                </a:tc>
                <a:extLst>
                  <a:ext uri="{0D108BD9-81ED-4DB2-BD59-A6C34878D82A}">
                    <a16:rowId xmlns:a16="http://schemas.microsoft.com/office/drawing/2014/main" val="502089719"/>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en-US" altLang="zh-CN" sz="2400" dirty="0"/>
                        <a:t>…</a:t>
                      </a:r>
                      <a:endParaRPr kumimoji="1" lang="zh-CN" altLang="en-US" sz="2400" dirty="0"/>
                    </a:p>
                  </a:txBody>
                  <a:tcPr marL="45720" marR="45720" marT="22860" marB="22860"/>
                </a:tc>
                <a:tc>
                  <a:txBody>
                    <a:bodyPr/>
                    <a:lstStyle/>
                    <a:p>
                      <a:r>
                        <a:rPr lang="en-US" altLang="zh-CN" sz="1200" dirty="0"/>
                        <a:t>…</a:t>
                      </a:r>
                      <a:endParaRPr lang="zh-CN" altLang="en-US" sz="1200" dirty="0"/>
                    </a:p>
                  </a:txBody>
                  <a:tcPr marL="45720" marR="45720" marT="22860" marB="22860"/>
                </a:tc>
                <a:extLst>
                  <a:ext uri="{0D108BD9-81ED-4DB2-BD59-A6C34878D82A}">
                    <a16:rowId xmlns:a16="http://schemas.microsoft.com/office/drawing/2014/main" val="420089650"/>
                  </a:ext>
                </a:extLst>
              </a:tr>
            </a:tbl>
          </a:graphicData>
        </a:graphic>
      </p:graphicFrame>
      <p:sp>
        <p:nvSpPr>
          <p:cNvPr id="15" name="文本框 14">
            <a:extLst>
              <a:ext uri="{FF2B5EF4-FFF2-40B4-BE49-F238E27FC236}">
                <a16:creationId xmlns:a16="http://schemas.microsoft.com/office/drawing/2014/main" id="{3D9D55A6-1F08-6892-22BB-814330C3E3C0}"/>
              </a:ext>
            </a:extLst>
          </p:cNvPr>
          <p:cNvSpPr txBox="1"/>
          <p:nvPr/>
        </p:nvSpPr>
        <p:spPr>
          <a:xfrm>
            <a:off x="6301798" y="4317276"/>
            <a:ext cx="4994887"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海量的互联网数据（主要是英文数据）</a:t>
            </a:r>
          </a:p>
        </p:txBody>
      </p:sp>
      <p:sp>
        <p:nvSpPr>
          <p:cNvPr id="16" name="文本框 15">
            <a:extLst>
              <a:ext uri="{FF2B5EF4-FFF2-40B4-BE49-F238E27FC236}">
                <a16:creationId xmlns:a16="http://schemas.microsoft.com/office/drawing/2014/main" id="{B6851459-B5F4-A0C0-427E-6E01E57E13C1}"/>
              </a:ext>
            </a:extLst>
          </p:cNvPr>
          <p:cNvSpPr txBox="1"/>
          <p:nvPr/>
        </p:nvSpPr>
        <p:spPr>
          <a:xfrm>
            <a:off x="6313414" y="4820349"/>
            <a:ext cx="2441223"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不需要人工标注</a:t>
            </a:r>
          </a:p>
        </p:txBody>
      </p:sp>
      <p:sp>
        <p:nvSpPr>
          <p:cNvPr id="17" name="文本框 16">
            <a:extLst>
              <a:ext uri="{FF2B5EF4-FFF2-40B4-BE49-F238E27FC236}">
                <a16:creationId xmlns:a16="http://schemas.microsoft.com/office/drawing/2014/main" id="{D14A8983-38E0-3177-1D8F-1E4335B1FFEF}"/>
              </a:ext>
            </a:extLst>
          </p:cNvPr>
          <p:cNvSpPr txBox="1"/>
          <p:nvPr/>
        </p:nvSpPr>
        <p:spPr>
          <a:xfrm>
            <a:off x="6315151" y="5767406"/>
            <a:ext cx="4848149"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需要大量的计算资源</a:t>
            </a:r>
          </a:p>
        </p:txBody>
      </p:sp>
      <p:sp>
        <p:nvSpPr>
          <p:cNvPr id="19" name="文本框 18">
            <a:extLst>
              <a:ext uri="{FF2B5EF4-FFF2-40B4-BE49-F238E27FC236}">
                <a16:creationId xmlns:a16="http://schemas.microsoft.com/office/drawing/2014/main" id="{08E92DC4-E7E1-A401-5CAA-299C4D2F1B80}"/>
              </a:ext>
            </a:extLst>
          </p:cNvPr>
          <p:cNvSpPr txBox="1"/>
          <p:nvPr/>
        </p:nvSpPr>
        <p:spPr>
          <a:xfrm>
            <a:off x="6301798" y="5299761"/>
            <a:ext cx="5106829"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需要高质量清洗，否则垃圾进垃圾出</a:t>
            </a:r>
          </a:p>
        </p:txBody>
      </p:sp>
      <p:sp>
        <p:nvSpPr>
          <p:cNvPr id="2" name="圆角矩形 7">
            <a:extLst>
              <a:ext uri="{FF2B5EF4-FFF2-40B4-BE49-F238E27FC236}">
                <a16:creationId xmlns:a16="http://schemas.microsoft.com/office/drawing/2014/main" id="{4A21C1B5-CF14-24BD-E5FA-5355B606C938}"/>
              </a:ext>
            </a:extLst>
          </p:cNvPr>
          <p:cNvSpPr/>
          <p:nvPr/>
        </p:nvSpPr>
        <p:spPr>
          <a:xfrm>
            <a:off x="3342493" y="2078418"/>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 name="文本框 2">
            <a:extLst>
              <a:ext uri="{FF2B5EF4-FFF2-40B4-BE49-F238E27FC236}">
                <a16:creationId xmlns:a16="http://schemas.microsoft.com/office/drawing/2014/main" id="{DFF8AD9D-F4DD-E42C-C0CD-1BC8B5221244}"/>
              </a:ext>
            </a:extLst>
          </p:cNvPr>
          <p:cNvSpPr txBox="1"/>
          <p:nvPr/>
        </p:nvSpPr>
        <p:spPr>
          <a:xfrm>
            <a:off x="1131704" y="2327868"/>
            <a:ext cx="1261204"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“请帮”</a:t>
            </a:r>
          </a:p>
        </p:txBody>
      </p:sp>
      <p:sp>
        <p:nvSpPr>
          <p:cNvPr id="6" name="右箭头 10">
            <a:extLst>
              <a:ext uri="{FF2B5EF4-FFF2-40B4-BE49-F238E27FC236}">
                <a16:creationId xmlns:a16="http://schemas.microsoft.com/office/drawing/2014/main" id="{78541218-8C30-439E-004E-66F5EFF3A96D}"/>
              </a:ext>
            </a:extLst>
          </p:cNvPr>
          <p:cNvSpPr/>
          <p:nvPr/>
        </p:nvSpPr>
        <p:spPr>
          <a:xfrm>
            <a:off x="2526141" y="2284715"/>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18" name="右箭头 12">
            <a:extLst>
              <a:ext uri="{FF2B5EF4-FFF2-40B4-BE49-F238E27FC236}">
                <a16:creationId xmlns:a16="http://schemas.microsoft.com/office/drawing/2014/main" id="{9F0037A6-3A07-050C-01F8-B08DA249ADA3}"/>
              </a:ext>
            </a:extLst>
          </p:cNvPr>
          <p:cNvSpPr/>
          <p:nvPr/>
        </p:nvSpPr>
        <p:spPr>
          <a:xfrm>
            <a:off x="5760594" y="2284715"/>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0" name="文本框 19">
            <a:extLst>
              <a:ext uri="{FF2B5EF4-FFF2-40B4-BE49-F238E27FC236}">
                <a16:creationId xmlns:a16="http://schemas.microsoft.com/office/drawing/2014/main" id="{A9B56C13-BE34-488A-71D0-C421497B8B98}"/>
              </a:ext>
            </a:extLst>
          </p:cNvPr>
          <p:cNvSpPr txBox="1"/>
          <p:nvPr/>
        </p:nvSpPr>
        <p:spPr>
          <a:xfrm>
            <a:off x="3788077" y="2327868"/>
            <a:ext cx="982236" cy="400110"/>
          </a:xfrm>
          <a:prstGeom prst="rect">
            <a:avLst/>
          </a:prstGeom>
          <a:noFill/>
        </p:spPr>
        <p:txBody>
          <a:bodyPr wrap="square" rtlCol="0">
            <a:spAutoFit/>
          </a:bodyPr>
          <a:lstStyle/>
          <a:p>
            <a:pPr algn="ctr" defTabSz="457200"/>
            <a:r>
              <a:rPr kumimoji="1" lang="en-US" altLang="zh-CN" sz="2000" dirty="0">
                <a:solidFill>
                  <a:prstClr val="black"/>
                </a:solidFill>
                <a:latin typeface="Arial"/>
                <a:ea typeface="楷体"/>
              </a:rPr>
              <a:t>GPT</a:t>
            </a:r>
            <a:endParaRPr kumimoji="1" lang="zh-CN" altLang="en-US" sz="2000" dirty="0">
              <a:solidFill>
                <a:prstClr val="black"/>
              </a:solidFill>
              <a:latin typeface="Arial"/>
              <a:ea typeface="楷体"/>
            </a:endParaRPr>
          </a:p>
        </p:txBody>
      </p:sp>
      <p:sp>
        <p:nvSpPr>
          <p:cNvPr id="21" name="文本框 20">
            <a:extLst>
              <a:ext uri="{FF2B5EF4-FFF2-40B4-BE49-F238E27FC236}">
                <a16:creationId xmlns:a16="http://schemas.microsoft.com/office/drawing/2014/main" id="{EF378B51-2021-C6A1-953D-DFEB771F0D6F}"/>
              </a:ext>
            </a:extLst>
          </p:cNvPr>
          <p:cNvSpPr txBox="1"/>
          <p:nvPr/>
        </p:nvSpPr>
        <p:spPr>
          <a:xfrm>
            <a:off x="790635" y="1798739"/>
            <a:ext cx="1987852" cy="369332"/>
          </a:xfrm>
          <a:prstGeom prst="rect">
            <a:avLst/>
          </a:prstGeom>
          <a:noFill/>
        </p:spPr>
        <p:txBody>
          <a:bodyPr wrap="square" rtlCol="0">
            <a:spAutoFit/>
          </a:bodyPr>
          <a:lstStyle/>
          <a:p>
            <a:pPr algn="ctr" defTabSz="457200"/>
            <a:r>
              <a:rPr kumimoji="1" lang="zh-CN" altLang="en-US"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不完整的句子</a:t>
            </a:r>
            <a:endParaRPr kumimoji="1" lang="zh-CN" altLang="en-US"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3" name="文本框 22">
            <a:extLst>
              <a:ext uri="{FF2B5EF4-FFF2-40B4-BE49-F238E27FC236}">
                <a16:creationId xmlns:a16="http://schemas.microsoft.com/office/drawing/2014/main" id="{C15E7598-8895-8019-7F5C-F1841DA3989F}"/>
              </a:ext>
            </a:extLst>
          </p:cNvPr>
          <p:cNvSpPr txBox="1"/>
          <p:nvPr/>
        </p:nvSpPr>
        <p:spPr>
          <a:xfrm>
            <a:off x="1844735" y="3157639"/>
            <a:ext cx="4886265" cy="369332"/>
          </a:xfrm>
          <a:prstGeom prst="rect">
            <a:avLst/>
          </a:prstGeom>
          <a:noFill/>
        </p:spPr>
        <p:txBody>
          <a:bodyPr wrap="square" rtlCol="0">
            <a:spAutoFit/>
          </a:bodyPr>
          <a:lstStyle/>
          <a:p>
            <a:pPr algn="ctr" defTabSz="457200"/>
            <a:r>
              <a:rPr kumimoji="1" lang="en-US" altLang="zh-CN"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Generative Pre-training Transformer</a:t>
            </a:r>
            <a:endParaRPr kumimoji="1" lang="zh-CN" altLang="en-US"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9A5F1966-3D5A-16F3-F7AF-B3239B11EDC2}"/>
              </a:ext>
            </a:extLst>
          </p:cNvPr>
          <p:cNvPicPr>
            <a:picLocks noChangeAspect="1"/>
          </p:cNvPicPr>
          <p:nvPr/>
        </p:nvPicPr>
        <p:blipFill rotWithShape="1">
          <a:blip r:embed="rId2"/>
          <a:srcRect l="34774" t="41294" r="38529" b="21444"/>
          <a:stretch/>
        </p:blipFill>
        <p:spPr>
          <a:xfrm>
            <a:off x="6380071" y="1306071"/>
            <a:ext cx="2441223" cy="1916593"/>
          </a:xfrm>
          <a:prstGeom prst="rect">
            <a:avLst/>
          </a:prstGeom>
        </p:spPr>
      </p:pic>
      <p:sp>
        <p:nvSpPr>
          <p:cNvPr id="9" name="文本框 8">
            <a:extLst>
              <a:ext uri="{FF2B5EF4-FFF2-40B4-BE49-F238E27FC236}">
                <a16:creationId xmlns:a16="http://schemas.microsoft.com/office/drawing/2014/main" id="{6E43D570-B9F0-5753-CE83-4FFD224FFA4B}"/>
              </a:ext>
            </a:extLst>
          </p:cNvPr>
          <p:cNvSpPr txBox="1"/>
          <p:nvPr/>
        </p:nvSpPr>
        <p:spPr>
          <a:xfrm>
            <a:off x="6556435" y="1163739"/>
            <a:ext cx="1987852" cy="369332"/>
          </a:xfrm>
          <a:prstGeom prst="rect">
            <a:avLst/>
          </a:prstGeom>
          <a:noFill/>
        </p:spPr>
        <p:txBody>
          <a:bodyPr wrap="square" rtlCol="0">
            <a:spAutoFit/>
          </a:bodyPr>
          <a:lstStyle/>
          <a:p>
            <a:pPr algn="ctr" defTabSz="457200"/>
            <a:r>
              <a:rPr kumimoji="1" lang="zh-CN" altLang="en-US"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概率分布</a:t>
            </a:r>
            <a:endParaRPr kumimoji="1" lang="zh-CN" altLang="en-US"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11" name="右箭头 12">
            <a:extLst>
              <a:ext uri="{FF2B5EF4-FFF2-40B4-BE49-F238E27FC236}">
                <a16:creationId xmlns:a16="http://schemas.microsoft.com/office/drawing/2014/main" id="{3DA90794-8ED2-F5BB-D9FF-BEE261D2D07B}"/>
              </a:ext>
            </a:extLst>
          </p:cNvPr>
          <p:cNvSpPr/>
          <p:nvPr/>
        </p:nvSpPr>
        <p:spPr>
          <a:xfrm>
            <a:off x="9113394" y="2284715"/>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12" name="文本框 11">
            <a:extLst>
              <a:ext uri="{FF2B5EF4-FFF2-40B4-BE49-F238E27FC236}">
                <a16:creationId xmlns:a16="http://schemas.microsoft.com/office/drawing/2014/main" id="{72C0F7F1-F6C3-BD13-8DC0-9BD3E4BBFA9A}"/>
              </a:ext>
            </a:extLst>
          </p:cNvPr>
          <p:cNvSpPr txBox="1"/>
          <p:nvPr/>
        </p:nvSpPr>
        <p:spPr>
          <a:xfrm>
            <a:off x="9744499" y="2239744"/>
            <a:ext cx="1088601"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“我”</a:t>
            </a:r>
          </a:p>
        </p:txBody>
      </p:sp>
      <p:sp>
        <p:nvSpPr>
          <p:cNvPr id="13" name="文本框 12">
            <a:extLst>
              <a:ext uri="{FF2B5EF4-FFF2-40B4-BE49-F238E27FC236}">
                <a16:creationId xmlns:a16="http://schemas.microsoft.com/office/drawing/2014/main" id="{6AFE31E5-8C9A-8A7C-98FC-1E76DE9EAEC7}"/>
              </a:ext>
            </a:extLst>
          </p:cNvPr>
          <p:cNvSpPr txBox="1"/>
          <p:nvPr/>
        </p:nvSpPr>
        <p:spPr>
          <a:xfrm>
            <a:off x="9236135" y="1570139"/>
            <a:ext cx="1987852" cy="646331"/>
          </a:xfrm>
          <a:prstGeom prst="rect">
            <a:avLst/>
          </a:prstGeom>
          <a:noFill/>
        </p:spPr>
        <p:txBody>
          <a:bodyPr wrap="square" rtlCol="0">
            <a:spAutoFit/>
          </a:bodyPr>
          <a:lstStyle/>
          <a:p>
            <a:pPr algn="ctr" defTabSz="457200"/>
            <a:r>
              <a:rPr kumimoji="1" lang="zh-CN" altLang="en-US"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随机采样一个</a:t>
            </a:r>
            <a:endParaRPr kumimoji="1" lang="en-US" altLang="zh-CN" b="1"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a:p>
            <a:pPr algn="ctr" defTabSz="457200"/>
            <a:r>
              <a:rPr kumimoji="1" lang="zh-CN" altLang="en-US"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每次结果会不同</a:t>
            </a:r>
            <a:endParaRPr kumimoji="1" lang="zh-CN" altLang="en-US"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73211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9CAD6BEF-E268-2DF0-E5E0-2C5247618F55}"/>
              </a:ext>
            </a:extLst>
          </p:cNvPr>
          <p:cNvSpPr/>
          <p:nvPr/>
        </p:nvSpPr>
        <p:spPr>
          <a:xfrm>
            <a:off x="7307896" y="3871803"/>
            <a:ext cx="4430808" cy="2750174"/>
          </a:xfrm>
          <a:prstGeom prst="rect">
            <a:avLst/>
          </a:prstGeom>
          <a:solidFill>
            <a:srgbClr val="FCFDE8"/>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2" name="矩形 21">
            <a:extLst>
              <a:ext uri="{FF2B5EF4-FFF2-40B4-BE49-F238E27FC236}">
                <a16:creationId xmlns:a16="http://schemas.microsoft.com/office/drawing/2014/main" id="{15BDE30B-DCA8-F0DD-C8E6-C06DFB8E0EF9}"/>
              </a:ext>
            </a:extLst>
          </p:cNvPr>
          <p:cNvSpPr/>
          <p:nvPr/>
        </p:nvSpPr>
        <p:spPr>
          <a:xfrm>
            <a:off x="445466" y="1202181"/>
            <a:ext cx="11301068" cy="2031378"/>
          </a:xfrm>
          <a:prstGeom prst="rect">
            <a:avLst/>
          </a:prstGeom>
          <a:solidFill>
            <a:srgbClr val="FAEA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 name="文本框 1">
            <a:extLst>
              <a:ext uri="{FF2B5EF4-FFF2-40B4-BE49-F238E27FC236}">
                <a16:creationId xmlns:a16="http://schemas.microsoft.com/office/drawing/2014/main" id="{9EFEAB1C-8FAA-18E9-B815-26674AEC2229}"/>
              </a:ext>
            </a:extLst>
          </p:cNvPr>
          <p:cNvSpPr txBox="1"/>
          <p:nvPr/>
        </p:nvSpPr>
        <p:spPr>
          <a:xfrm>
            <a:off x="634399" y="230030"/>
            <a:ext cx="7372177" cy="1032527"/>
          </a:xfrm>
          <a:prstGeom prst="rect">
            <a:avLst/>
          </a:prstGeom>
          <a:noFill/>
        </p:spPr>
        <p:txBody>
          <a:bodyPr wrap="square" rtlCol="0">
            <a:spAutoFit/>
          </a:bodyPr>
          <a:lstStyle/>
          <a:p>
            <a:pPr defTabSz="457200">
              <a:lnSpc>
                <a:spcPts val="3900"/>
              </a:lnSpc>
            </a:pPr>
            <a:r>
              <a:rPr kumimoji="1" lang="zh-CN" altLang="en-US" sz="2800" dirty="0">
                <a:solidFill>
                  <a:prstClr val="black"/>
                </a:solidFill>
                <a:latin typeface="SimHei" panose="02010609060101010101" pitchFamily="49" charset="-122"/>
                <a:ea typeface="SimHei" panose="02010609060101010101" pitchFamily="49" charset="-122"/>
              </a:rPr>
              <a:t>步骤二：</a:t>
            </a:r>
            <a:r>
              <a:rPr kumimoji="1" lang="zh-CN" altLang="en-US" sz="2800" dirty="0">
                <a:solidFill>
                  <a:srgbClr val="00B050"/>
                </a:solidFill>
                <a:latin typeface="SimHei" panose="02010609060101010101" pitchFamily="49" charset="-122"/>
                <a:ea typeface="SimHei" panose="02010609060101010101" pitchFamily="49" charset="-122"/>
              </a:rPr>
              <a:t>人类老师引导文字接龙方向</a:t>
            </a:r>
            <a:endParaRPr kumimoji="1" lang="en-US" altLang="zh-CN" sz="2800" dirty="0">
              <a:solidFill>
                <a:srgbClr val="00B050"/>
              </a:solidFill>
              <a:latin typeface="SimHei" panose="02010609060101010101" pitchFamily="49" charset="-122"/>
              <a:ea typeface="SimHei" panose="02010609060101010101" pitchFamily="49" charset="-122"/>
            </a:endParaRPr>
          </a:p>
          <a:p>
            <a:pPr defTabSz="457200">
              <a:lnSpc>
                <a:spcPts val="3900"/>
              </a:lnSpc>
            </a:pPr>
            <a:endParaRPr kumimoji="1" lang="en-US" altLang="zh-CN" sz="2800" dirty="0">
              <a:solidFill>
                <a:prstClr val="black"/>
              </a:solidFill>
              <a:latin typeface="SimHei" panose="02010609060101010101" pitchFamily="49" charset="-122"/>
              <a:ea typeface="SimHei" panose="02010609060101010101" pitchFamily="49" charset="-122"/>
            </a:endParaRPr>
          </a:p>
        </p:txBody>
      </p:sp>
      <p:sp>
        <p:nvSpPr>
          <p:cNvPr id="3" name="圆角矩形 2">
            <a:extLst>
              <a:ext uri="{FF2B5EF4-FFF2-40B4-BE49-F238E27FC236}">
                <a16:creationId xmlns:a16="http://schemas.microsoft.com/office/drawing/2014/main" id="{623F08CF-DBC5-30CC-5FEC-417A236F8124}"/>
              </a:ext>
            </a:extLst>
          </p:cNvPr>
          <p:cNvSpPr/>
          <p:nvPr/>
        </p:nvSpPr>
        <p:spPr>
          <a:xfrm>
            <a:off x="8578902" y="5412831"/>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4" name="文本框 3">
            <a:extLst>
              <a:ext uri="{FF2B5EF4-FFF2-40B4-BE49-F238E27FC236}">
                <a16:creationId xmlns:a16="http://schemas.microsoft.com/office/drawing/2014/main" id="{F15E46A4-AF52-9981-B6F0-3E12C6CA6C60}"/>
              </a:ext>
            </a:extLst>
          </p:cNvPr>
          <p:cNvSpPr txBox="1"/>
          <p:nvPr/>
        </p:nvSpPr>
        <p:spPr>
          <a:xfrm>
            <a:off x="7372015" y="5662280"/>
            <a:ext cx="737838"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文本</a:t>
            </a:r>
          </a:p>
        </p:txBody>
      </p:sp>
      <p:sp>
        <p:nvSpPr>
          <p:cNvPr id="5" name="右箭头 4">
            <a:extLst>
              <a:ext uri="{FF2B5EF4-FFF2-40B4-BE49-F238E27FC236}">
                <a16:creationId xmlns:a16="http://schemas.microsoft.com/office/drawing/2014/main" id="{BCB34709-F8AC-BA21-6DC1-1C84A38E8571}"/>
              </a:ext>
            </a:extLst>
          </p:cNvPr>
          <p:cNvSpPr/>
          <p:nvPr/>
        </p:nvSpPr>
        <p:spPr>
          <a:xfrm>
            <a:off x="8099254" y="5619128"/>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 name="文本框 5">
            <a:extLst>
              <a:ext uri="{FF2B5EF4-FFF2-40B4-BE49-F238E27FC236}">
                <a16:creationId xmlns:a16="http://schemas.microsoft.com/office/drawing/2014/main" id="{521298E9-9B4D-2A24-3315-05EE89719A02}"/>
              </a:ext>
            </a:extLst>
          </p:cNvPr>
          <p:cNvSpPr txBox="1"/>
          <p:nvPr/>
        </p:nvSpPr>
        <p:spPr>
          <a:xfrm>
            <a:off x="10959039" y="5651905"/>
            <a:ext cx="737838"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文本</a:t>
            </a:r>
          </a:p>
        </p:txBody>
      </p:sp>
      <p:sp>
        <p:nvSpPr>
          <p:cNvPr id="7" name="右箭头 6">
            <a:extLst>
              <a:ext uri="{FF2B5EF4-FFF2-40B4-BE49-F238E27FC236}">
                <a16:creationId xmlns:a16="http://schemas.microsoft.com/office/drawing/2014/main" id="{71861DB9-4891-22B6-D90A-F912F4111F98}"/>
              </a:ext>
            </a:extLst>
          </p:cNvPr>
          <p:cNvSpPr/>
          <p:nvPr/>
        </p:nvSpPr>
        <p:spPr>
          <a:xfrm>
            <a:off x="10553744" y="5619128"/>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8" name="文本框 7">
            <a:extLst>
              <a:ext uri="{FF2B5EF4-FFF2-40B4-BE49-F238E27FC236}">
                <a16:creationId xmlns:a16="http://schemas.microsoft.com/office/drawing/2014/main" id="{65285FE8-3CC3-BE6B-A0EE-9C667E358070}"/>
              </a:ext>
            </a:extLst>
          </p:cNvPr>
          <p:cNvSpPr txBox="1"/>
          <p:nvPr/>
        </p:nvSpPr>
        <p:spPr>
          <a:xfrm>
            <a:off x="9202906" y="5662280"/>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SFT</a:t>
            </a:r>
            <a:endParaRPr kumimoji="1" lang="zh-CN" altLang="en-US" sz="2000" dirty="0">
              <a:solidFill>
                <a:prstClr val="black"/>
              </a:solidFill>
              <a:latin typeface="Arial"/>
              <a:ea typeface="楷体"/>
            </a:endParaRPr>
          </a:p>
        </p:txBody>
      </p:sp>
      <p:sp>
        <p:nvSpPr>
          <p:cNvPr id="10" name="文本框 9">
            <a:extLst>
              <a:ext uri="{FF2B5EF4-FFF2-40B4-BE49-F238E27FC236}">
                <a16:creationId xmlns:a16="http://schemas.microsoft.com/office/drawing/2014/main" id="{46936B2B-2BC7-49D5-17F6-A58027FDEDB0}"/>
              </a:ext>
            </a:extLst>
          </p:cNvPr>
          <p:cNvSpPr txBox="1"/>
          <p:nvPr/>
        </p:nvSpPr>
        <p:spPr>
          <a:xfrm>
            <a:off x="3062948" y="1301775"/>
            <a:ext cx="2793381" cy="525850"/>
          </a:xfrm>
          <a:prstGeom prst="rect">
            <a:avLst/>
          </a:prstGeom>
          <a:noFill/>
        </p:spPr>
        <p:txBody>
          <a:bodyPr wrap="square">
            <a:spAutoFit/>
          </a:bodyPr>
          <a:lstStyle/>
          <a:p>
            <a:pPr defTabSz="457200">
              <a:lnSpc>
                <a:spcPts val="3900"/>
              </a:lnSpc>
            </a:pPr>
            <a:r>
              <a:rPr kumimoji="1" lang="zh-CN" altLang="en-US" sz="2400" dirty="0">
                <a:solidFill>
                  <a:prstClr val="black"/>
                </a:solidFill>
                <a:latin typeface="SimHei" panose="02010609060101010101" pitchFamily="49" charset="-122"/>
                <a:ea typeface="SimHei" panose="02010609060101010101" pitchFamily="49" charset="-122"/>
              </a:rPr>
              <a:t>流畅通顺的结果</a:t>
            </a:r>
            <a:endParaRPr kumimoji="1" lang="en-US" altLang="zh-CN" sz="2400" dirty="0">
              <a:solidFill>
                <a:prstClr val="black"/>
              </a:solidFill>
              <a:latin typeface="SimHei" panose="02010609060101010101" pitchFamily="49" charset="-122"/>
              <a:ea typeface="SimHei" panose="02010609060101010101" pitchFamily="49" charset="-122"/>
            </a:endParaRPr>
          </a:p>
        </p:txBody>
      </p:sp>
      <p:sp>
        <p:nvSpPr>
          <p:cNvPr id="11" name="不等于 10">
            <a:extLst>
              <a:ext uri="{FF2B5EF4-FFF2-40B4-BE49-F238E27FC236}">
                <a16:creationId xmlns:a16="http://schemas.microsoft.com/office/drawing/2014/main" id="{24E38650-170B-F808-2E12-DF7B8B37B17F}"/>
              </a:ext>
            </a:extLst>
          </p:cNvPr>
          <p:cNvSpPr/>
          <p:nvPr/>
        </p:nvSpPr>
        <p:spPr>
          <a:xfrm>
            <a:off x="5747447" y="1455150"/>
            <a:ext cx="543622" cy="239842"/>
          </a:xfrm>
          <a:prstGeom prst="mathNotEqual">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black"/>
              </a:solidFill>
              <a:latin typeface="Arial"/>
              <a:ea typeface="楷体"/>
            </a:endParaRPr>
          </a:p>
        </p:txBody>
      </p:sp>
      <p:sp>
        <p:nvSpPr>
          <p:cNvPr id="12" name="文本框 11">
            <a:extLst>
              <a:ext uri="{FF2B5EF4-FFF2-40B4-BE49-F238E27FC236}">
                <a16:creationId xmlns:a16="http://schemas.microsoft.com/office/drawing/2014/main" id="{40FB6FB8-D4CE-9C28-16FB-B2FD26913FD8}"/>
              </a:ext>
            </a:extLst>
          </p:cNvPr>
          <p:cNvSpPr txBox="1"/>
          <p:nvPr/>
        </p:nvSpPr>
        <p:spPr>
          <a:xfrm>
            <a:off x="6495664" y="1301775"/>
            <a:ext cx="2793381" cy="525850"/>
          </a:xfrm>
          <a:prstGeom prst="rect">
            <a:avLst/>
          </a:prstGeom>
          <a:noFill/>
        </p:spPr>
        <p:txBody>
          <a:bodyPr wrap="square">
            <a:spAutoFit/>
          </a:bodyPr>
          <a:lstStyle/>
          <a:p>
            <a:pPr defTabSz="457200">
              <a:lnSpc>
                <a:spcPts val="3900"/>
              </a:lnSpc>
            </a:pPr>
            <a:r>
              <a:rPr kumimoji="1" lang="zh-CN" altLang="en-US" sz="2400" dirty="0">
                <a:solidFill>
                  <a:prstClr val="black"/>
                </a:solidFill>
                <a:latin typeface="SimHei" panose="02010609060101010101" pitchFamily="49" charset="-122"/>
                <a:ea typeface="SimHei" panose="02010609060101010101" pitchFamily="49" charset="-122"/>
              </a:rPr>
              <a:t>人类想要的结果</a:t>
            </a:r>
            <a:endParaRPr kumimoji="1" lang="en-US" altLang="zh-CN" sz="2400" dirty="0">
              <a:solidFill>
                <a:prstClr val="black"/>
              </a:solidFill>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12A82C81-16D1-CEFD-A9A1-DEFBC67EB6F8}"/>
              </a:ext>
            </a:extLst>
          </p:cNvPr>
          <p:cNvSpPr txBox="1"/>
          <p:nvPr/>
        </p:nvSpPr>
        <p:spPr>
          <a:xfrm>
            <a:off x="1085689" y="2575648"/>
            <a:ext cx="3801914" cy="400110"/>
          </a:xfrm>
          <a:prstGeom prst="rect">
            <a:avLst/>
          </a:prstGeom>
          <a:noFill/>
        </p:spPr>
        <p:txBody>
          <a:bodyPr wrap="square">
            <a:spAutoFit/>
          </a:bodyPr>
          <a:lstStyle/>
          <a:p>
            <a:pPr defTabSz="1219162">
              <a:defRPr/>
            </a:pPr>
            <a:r>
              <a:rPr kumimoji="1" lang="zh-CN" altLang="en-US" sz="2000" dirty="0">
                <a:solidFill>
                  <a:prstClr val="black"/>
                </a:solidFill>
                <a:latin typeface="Arial"/>
                <a:ea typeface="楷体"/>
              </a:rPr>
              <a:t>请帮我介绍北京好玩的地方</a:t>
            </a:r>
          </a:p>
        </p:txBody>
      </p:sp>
      <p:sp>
        <p:nvSpPr>
          <p:cNvPr id="16" name="文本框 15">
            <a:extLst>
              <a:ext uri="{FF2B5EF4-FFF2-40B4-BE49-F238E27FC236}">
                <a16:creationId xmlns:a16="http://schemas.microsoft.com/office/drawing/2014/main" id="{67BCE2AC-57C2-1E85-6E92-19955E0756A5}"/>
              </a:ext>
            </a:extLst>
          </p:cNvPr>
          <p:cNvSpPr txBox="1"/>
          <p:nvPr/>
        </p:nvSpPr>
        <p:spPr>
          <a:xfrm>
            <a:off x="5610356" y="2575648"/>
            <a:ext cx="6029522" cy="400110"/>
          </a:xfrm>
          <a:prstGeom prst="rect">
            <a:avLst/>
          </a:prstGeom>
          <a:noFill/>
        </p:spPr>
        <p:txBody>
          <a:bodyPr wrap="square">
            <a:spAutoFit/>
          </a:bodyPr>
          <a:lstStyle/>
          <a:p>
            <a:pPr defTabSz="1219162">
              <a:defRPr/>
            </a:pPr>
            <a:r>
              <a:rPr kumimoji="1" lang="zh-CN" altLang="en-US" sz="2000" dirty="0">
                <a:solidFill>
                  <a:prstClr val="black"/>
                </a:solidFill>
                <a:latin typeface="Arial"/>
                <a:ea typeface="楷体"/>
              </a:rPr>
              <a:t>北京是一个拥有众多旅游景点的城市</a:t>
            </a:r>
          </a:p>
        </p:txBody>
      </p:sp>
      <p:sp>
        <p:nvSpPr>
          <p:cNvPr id="17" name="右箭头 16">
            <a:extLst>
              <a:ext uri="{FF2B5EF4-FFF2-40B4-BE49-F238E27FC236}">
                <a16:creationId xmlns:a16="http://schemas.microsoft.com/office/drawing/2014/main" id="{68132CD6-1D13-1090-0A2A-7259FB8D2A04}"/>
              </a:ext>
            </a:extLst>
          </p:cNvPr>
          <p:cNvSpPr/>
          <p:nvPr/>
        </p:nvSpPr>
        <p:spPr>
          <a:xfrm>
            <a:off x="5177534" y="2650322"/>
            <a:ext cx="193150" cy="24818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18" name="文本框 17">
            <a:extLst>
              <a:ext uri="{FF2B5EF4-FFF2-40B4-BE49-F238E27FC236}">
                <a16:creationId xmlns:a16="http://schemas.microsoft.com/office/drawing/2014/main" id="{3F81AAE8-F628-FBAF-3D38-5B82FA06AA0F}"/>
              </a:ext>
            </a:extLst>
          </p:cNvPr>
          <p:cNvSpPr txBox="1"/>
          <p:nvPr/>
        </p:nvSpPr>
        <p:spPr>
          <a:xfrm>
            <a:off x="532837" y="3472611"/>
            <a:ext cx="4430808" cy="519373"/>
          </a:xfrm>
          <a:prstGeom prst="rect">
            <a:avLst/>
          </a:prstGeom>
          <a:noFill/>
          <a:ln>
            <a:noFill/>
          </a:ln>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雇佣人类标注员写问答数据</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19" name="文本框 18">
            <a:extLst>
              <a:ext uri="{FF2B5EF4-FFF2-40B4-BE49-F238E27FC236}">
                <a16:creationId xmlns:a16="http://schemas.microsoft.com/office/drawing/2014/main" id="{62BB797A-098C-C66C-B091-F536300C30A6}"/>
              </a:ext>
            </a:extLst>
          </p:cNvPr>
          <p:cNvSpPr txBox="1"/>
          <p:nvPr/>
        </p:nvSpPr>
        <p:spPr>
          <a:xfrm>
            <a:off x="1102805" y="1935424"/>
            <a:ext cx="1896874" cy="400110"/>
          </a:xfrm>
          <a:prstGeom prst="rect">
            <a:avLst/>
          </a:prstGeom>
          <a:noFill/>
        </p:spPr>
        <p:txBody>
          <a:bodyPr wrap="square">
            <a:spAutoFit/>
          </a:bodyPr>
          <a:lstStyle/>
          <a:p>
            <a:pPr defTabSz="1219162">
              <a:defRPr/>
            </a:pPr>
            <a:r>
              <a:rPr kumimoji="1" lang="zh-CN" altLang="en-US" sz="2000" dirty="0">
                <a:solidFill>
                  <a:prstClr val="black"/>
                </a:solidFill>
                <a:latin typeface="SimHei" panose="02010609060101010101" pitchFamily="49" charset="-122"/>
                <a:ea typeface="SimHei" panose="02010609060101010101" pitchFamily="49" charset="-122"/>
              </a:rPr>
              <a:t>简单的反例：</a:t>
            </a:r>
          </a:p>
        </p:txBody>
      </p:sp>
      <p:sp>
        <p:nvSpPr>
          <p:cNvPr id="20" name="文本框 19">
            <a:extLst>
              <a:ext uri="{FF2B5EF4-FFF2-40B4-BE49-F238E27FC236}">
                <a16:creationId xmlns:a16="http://schemas.microsoft.com/office/drawing/2014/main" id="{C25C8BB1-51EA-4CAE-C253-5320B172CAF8}"/>
              </a:ext>
            </a:extLst>
          </p:cNvPr>
          <p:cNvSpPr txBox="1"/>
          <p:nvPr/>
        </p:nvSpPr>
        <p:spPr>
          <a:xfrm>
            <a:off x="6693179" y="3345588"/>
            <a:ext cx="1313397" cy="400110"/>
          </a:xfrm>
          <a:prstGeom prst="rect">
            <a:avLst/>
          </a:prstGeom>
          <a:noFill/>
        </p:spPr>
        <p:txBody>
          <a:bodyPr wrap="square">
            <a:spAutoFit/>
          </a:bodyPr>
          <a:lstStyle/>
          <a:p>
            <a:pPr defTabSz="1219162">
              <a:defRPr/>
            </a:pPr>
            <a:r>
              <a:rPr kumimoji="1" lang="zh-CN" altLang="en-US" sz="2000" dirty="0">
                <a:solidFill>
                  <a:prstClr val="black"/>
                </a:solidFill>
                <a:latin typeface="SimHei" panose="02010609060101010101" pitchFamily="49" charset="-122"/>
                <a:ea typeface="SimHei" panose="02010609060101010101" pitchFamily="49" charset="-122"/>
              </a:rPr>
              <a:t>解决方案</a:t>
            </a:r>
          </a:p>
        </p:txBody>
      </p:sp>
      <p:sp>
        <p:nvSpPr>
          <p:cNvPr id="21" name="下箭头 20">
            <a:extLst>
              <a:ext uri="{FF2B5EF4-FFF2-40B4-BE49-F238E27FC236}">
                <a16:creationId xmlns:a16="http://schemas.microsoft.com/office/drawing/2014/main" id="{EA33CEE4-1BA4-DD37-6CD7-2BBBD7123013}"/>
              </a:ext>
            </a:extLst>
          </p:cNvPr>
          <p:cNvSpPr/>
          <p:nvPr/>
        </p:nvSpPr>
        <p:spPr>
          <a:xfrm>
            <a:off x="5571369" y="3436441"/>
            <a:ext cx="895777" cy="30239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6" name="圆角矩形 25">
            <a:extLst>
              <a:ext uri="{FF2B5EF4-FFF2-40B4-BE49-F238E27FC236}">
                <a16:creationId xmlns:a16="http://schemas.microsoft.com/office/drawing/2014/main" id="{ED551440-E3E0-68CC-E18D-AA769C21A7FE}"/>
              </a:ext>
            </a:extLst>
          </p:cNvPr>
          <p:cNvSpPr/>
          <p:nvPr/>
        </p:nvSpPr>
        <p:spPr>
          <a:xfrm>
            <a:off x="8578902" y="4185608"/>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7" name="文本框 26">
            <a:extLst>
              <a:ext uri="{FF2B5EF4-FFF2-40B4-BE49-F238E27FC236}">
                <a16:creationId xmlns:a16="http://schemas.microsoft.com/office/drawing/2014/main" id="{A736D540-5708-CDB0-41CF-153863A7D709}"/>
              </a:ext>
            </a:extLst>
          </p:cNvPr>
          <p:cNvSpPr txBox="1"/>
          <p:nvPr/>
        </p:nvSpPr>
        <p:spPr>
          <a:xfrm>
            <a:off x="9024486" y="4435058"/>
            <a:ext cx="982236"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GPT-3</a:t>
            </a:r>
            <a:endParaRPr kumimoji="1" lang="zh-CN" altLang="en-US" sz="2000" dirty="0">
              <a:solidFill>
                <a:prstClr val="black"/>
              </a:solidFill>
              <a:latin typeface="Arial"/>
              <a:ea typeface="楷体"/>
            </a:endParaRPr>
          </a:p>
        </p:txBody>
      </p:sp>
      <p:sp>
        <p:nvSpPr>
          <p:cNvPr id="28" name="下箭头 27">
            <a:extLst>
              <a:ext uri="{FF2B5EF4-FFF2-40B4-BE49-F238E27FC236}">
                <a16:creationId xmlns:a16="http://schemas.microsoft.com/office/drawing/2014/main" id="{15BB9CB8-1EFB-40DF-8C2F-C98F5C7A75A5}"/>
              </a:ext>
            </a:extLst>
          </p:cNvPr>
          <p:cNvSpPr/>
          <p:nvPr/>
        </p:nvSpPr>
        <p:spPr>
          <a:xfrm>
            <a:off x="9377728" y="5157736"/>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graphicFrame>
        <p:nvGraphicFramePr>
          <p:cNvPr id="29" name="表格 7">
            <a:extLst>
              <a:ext uri="{FF2B5EF4-FFF2-40B4-BE49-F238E27FC236}">
                <a16:creationId xmlns:a16="http://schemas.microsoft.com/office/drawing/2014/main" id="{C231AB55-FF1C-CFBB-8407-A4891BA4EB71}"/>
              </a:ext>
            </a:extLst>
          </p:cNvPr>
          <p:cNvGraphicFramePr>
            <a:graphicFrameLocks noGrp="1"/>
          </p:cNvGraphicFramePr>
          <p:nvPr/>
        </p:nvGraphicFramePr>
        <p:xfrm>
          <a:off x="532837" y="4195552"/>
          <a:ext cx="5620825" cy="2148840"/>
        </p:xfrm>
        <a:graphic>
          <a:graphicData uri="http://schemas.openxmlformats.org/drawingml/2006/table">
            <a:tbl>
              <a:tblPr firstRow="1" bandRow="1">
                <a:tableStyleId>{5940675A-B579-460E-94D1-54222C63F5DA}</a:tableStyleId>
              </a:tblPr>
              <a:tblGrid>
                <a:gridCol w="2500296">
                  <a:extLst>
                    <a:ext uri="{9D8B030D-6E8A-4147-A177-3AD203B41FA5}">
                      <a16:colId xmlns:a16="http://schemas.microsoft.com/office/drawing/2014/main" val="1357156415"/>
                    </a:ext>
                  </a:extLst>
                </a:gridCol>
                <a:gridCol w="3120529">
                  <a:extLst>
                    <a:ext uri="{9D8B030D-6E8A-4147-A177-3AD203B41FA5}">
                      <a16:colId xmlns:a16="http://schemas.microsoft.com/office/drawing/2014/main" val="2219065941"/>
                    </a:ext>
                  </a:extLst>
                </a:gridCol>
              </a:tblGrid>
              <a:tr h="228600">
                <a:tc>
                  <a:txBody>
                    <a:bodyPr/>
                    <a:lstStyle/>
                    <a:p>
                      <a:r>
                        <a:rPr lang="zh-CN" altLang="en-US" sz="1200" dirty="0"/>
                        <a:t>问题</a:t>
                      </a:r>
                    </a:p>
                  </a:txBody>
                  <a:tcPr marL="45720" marR="45720" marT="22860" marB="22860"/>
                </a:tc>
                <a:tc>
                  <a:txBody>
                    <a:bodyPr/>
                    <a:lstStyle/>
                    <a:p>
                      <a:r>
                        <a:rPr lang="zh-CN" altLang="en-US" sz="1200" dirty="0"/>
                        <a:t>答案</a:t>
                      </a:r>
                    </a:p>
                  </a:txBody>
                  <a:tcPr marL="45720" marR="45720" marT="22860" marB="22860"/>
                </a:tc>
                <a:extLst>
                  <a:ext uri="{0D108BD9-81ED-4DB2-BD59-A6C34878D82A}">
                    <a16:rowId xmlns:a16="http://schemas.microsoft.com/office/drawing/2014/main" val="2649007170"/>
                  </a:ext>
                </a:extLst>
              </a:tr>
              <a:tr h="150876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000" dirty="0"/>
                        <a:t>中国人民大学有哪些特点</a:t>
                      </a:r>
                    </a:p>
                  </a:txBody>
                  <a:tcPr marL="45720" marR="45720" marT="22860" marB="22860"/>
                </a:tc>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tx1"/>
                          </a:solidFill>
                          <a:effectLst/>
                          <a:latin typeface="+mn-lt"/>
                          <a:ea typeface="+mn-ea"/>
                          <a:cs typeface="+mn-cs"/>
                        </a:rPr>
                        <a:t>中国人民大学是中国最高学府之一，位于北京市海淀区。学校拥有法学、社会学、政治学、人文学、理学、理论与应用数学、计算机科学、物理学等多个一级学科，培养了大量人才。</a:t>
                      </a:r>
                      <a:endParaRPr lang="zh-CN" altLang="en-US" sz="2400" b="0" i="0" kern="1200" dirty="0">
                        <a:solidFill>
                          <a:schemeClr val="tx1"/>
                        </a:solidFill>
                        <a:effectLst/>
                        <a:latin typeface="+mn-lt"/>
                        <a:ea typeface="+mn-ea"/>
                        <a:cs typeface="+mn-cs"/>
                      </a:endParaRPr>
                    </a:p>
                  </a:txBody>
                  <a:tcPr marL="45720" marR="45720" marT="22860" marB="22860"/>
                </a:tc>
                <a:extLst>
                  <a:ext uri="{0D108BD9-81ED-4DB2-BD59-A6C34878D82A}">
                    <a16:rowId xmlns:a16="http://schemas.microsoft.com/office/drawing/2014/main" val="4237863899"/>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a:t>
                      </a:r>
                    </a:p>
                  </a:txBody>
                  <a:tcPr marL="45720" marR="45720" marT="22860" marB="22860"/>
                </a:tc>
                <a:tc>
                  <a:txBody>
                    <a:bodyPr/>
                    <a:lstStyle/>
                    <a:p>
                      <a:r>
                        <a:rPr lang="zh-CN" altLang="en-US" sz="1200" dirty="0"/>
                        <a:t>。。。</a:t>
                      </a:r>
                    </a:p>
                  </a:txBody>
                  <a:tcPr marL="45720" marR="45720" marT="22860" marB="22860"/>
                </a:tc>
                <a:extLst>
                  <a:ext uri="{0D108BD9-81ED-4DB2-BD59-A6C34878D82A}">
                    <a16:rowId xmlns:a16="http://schemas.microsoft.com/office/drawing/2014/main" val="420089650"/>
                  </a:ext>
                </a:extLst>
              </a:tr>
            </a:tbl>
          </a:graphicData>
        </a:graphic>
      </p:graphicFrame>
      <p:sp>
        <p:nvSpPr>
          <p:cNvPr id="30" name="右箭头 29">
            <a:extLst>
              <a:ext uri="{FF2B5EF4-FFF2-40B4-BE49-F238E27FC236}">
                <a16:creationId xmlns:a16="http://schemas.microsoft.com/office/drawing/2014/main" id="{5102B2C8-940C-DD0B-CE9A-A24802192DEF}"/>
              </a:ext>
            </a:extLst>
          </p:cNvPr>
          <p:cNvSpPr/>
          <p:nvPr/>
        </p:nvSpPr>
        <p:spPr>
          <a:xfrm>
            <a:off x="6599244" y="5254802"/>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1" name="文本框 30">
            <a:extLst>
              <a:ext uri="{FF2B5EF4-FFF2-40B4-BE49-F238E27FC236}">
                <a16:creationId xmlns:a16="http://schemas.microsoft.com/office/drawing/2014/main" id="{1ED6B2BE-BEE4-4DDF-D977-CC724C0F892A}"/>
              </a:ext>
            </a:extLst>
          </p:cNvPr>
          <p:cNvSpPr txBox="1"/>
          <p:nvPr/>
        </p:nvSpPr>
        <p:spPr>
          <a:xfrm>
            <a:off x="6293839" y="4866196"/>
            <a:ext cx="1001829" cy="307777"/>
          </a:xfrm>
          <a:prstGeom prst="rect">
            <a:avLst/>
          </a:prstGeom>
          <a:noFill/>
        </p:spPr>
        <p:txBody>
          <a:bodyPr wrap="square">
            <a:spAutoFit/>
          </a:bodyPr>
          <a:lstStyle/>
          <a:p>
            <a:pPr defTabSz="1219162">
              <a:defRPr/>
            </a:pPr>
            <a:r>
              <a:rPr kumimoji="1" lang="zh-CN" altLang="en-US" sz="1400" i="1" dirty="0">
                <a:solidFill>
                  <a:prstClr val="black"/>
                </a:solidFill>
                <a:latin typeface="SimHei" panose="02010609060101010101" pitchFamily="49" charset="-122"/>
                <a:ea typeface="SimHei" panose="02010609060101010101" pitchFamily="49" charset="-122"/>
              </a:rPr>
              <a:t>数据适配</a:t>
            </a:r>
          </a:p>
        </p:txBody>
      </p:sp>
    </p:spTree>
    <p:extLst>
      <p:ext uri="{BB962C8B-B14F-4D97-AF65-F5344CB8AC3E}">
        <p14:creationId xmlns:p14="http://schemas.microsoft.com/office/powerpoint/2010/main" val="1673810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0C812CA-B13F-4377-9F34-2C443DD7BC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790930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F5E92CC0-2D64-AA32-8DAD-AED34EF327EC}"/>
              </a:ext>
            </a:extLst>
          </p:cNvPr>
          <p:cNvSpPr/>
          <p:nvPr/>
        </p:nvSpPr>
        <p:spPr>
          <a:xfrm>
            <a:off x="297131" y="4220828"/>
            <a:ext cx="5249739" cy="2351388"/>
          </a:xfrm>
          <a:prstGeom prst="rect">
            <a:avLst/>
          </a:prstGeom>
          <a:solidFill>
            <a:srgbClr val="FCFDE8"/>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1" name="矩形 30">
            <a:extLst>
              <a:ext uri="{FF2B5EF4-FFF2-40B4-BE49-F238E27FC236}">
                <a16:creationId xmlns:a16="http://schemas.microsoft.com/office/drawing/2014/main" id="{C0D53EC8-0B2C-E80A-9D66-6F285A75BB18}"/>
              </a:ext>
            </a:extLst>
          </p:cNvPr>
          <p:cNvSpPr/>
          <p:nvPr/>
        </p:nvSpPr>
        <p:spPr>
          <a:xfrm>
            <a:off x="297131" y="1164388"/>
            <a:ext cx="5249739" cy="2842445"/>
          </a:xfrm>
          <a:prstGeom prst="rect">
            <a:avLst/>
          </a:prstGeom>
          <a:solidFill>
            <a:srgbClr val="FAEA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 name="文本框 1">
            <a:extLst>
              <a:ext uri="{FF2B5EF4-FFF2-40B4-BE49-F238E27FC236}">
                <a16:creationId xmlns:a16="http://schemas.microsoft.com/office/drawing/2014/main" id="{4132D5E8-757C-B038-8A9B-C93DB1D16DCB}"/>
              </a:ext>
            </a:extLst>
          </p:cNvPr>
          <p:cNvSpPr txBox="1"/>
          <p:nvPr/>
        </p:nvSpPr>
        <p:spPr>
          <a:xfrm>
            <a:off x="634400" y="230030"/>
            <a:ext cx="6686701" cy="1032527"/>
          </a:xfrm>
          <a:prstGeom prst="rect">
            <a:avLst/>
          </a:prstGeom>
          <a:noFill/>
        </p:spPr>
        <p:txBody>
          <a:bodyPr wrap="square" rtlCol="0">
            <a:spAutoFit/>
          </a:bodyPr>
          <a:lstStyle/>
          <a:p>
            <a:pPr defTabSz="457200">
              <a:lnSpc>
                <a:spcPts val="3900"/>
              </a:lnSpc>
            </a:pPr>
            <a:r>
              <a:rPr kumimoji="1" lang="zh-CN" altLang="en-US" sz="2800" dirty="0">
                <a:solidFill>
                  <a:prstClr val="black"/>
                </a:solidFill>
                <a:latin typeface="SimHei" panose="02010609060101010101" pitchFamily="49" charset="-122"/>
                <a:ea typeface="SimHei" panose="02010609060101010101" pitchFamily="49" charset="-122"/>
              </a:rPr>
              <a:t>步骤三：</a:t>
            </a:r>
            <a:r>
              <a:rPr kumimoji="1" lang="zh-CN" altLang="en-US" sz="2800" dirty="0">
                <a:solidFill>
                  <a:srgbClr val="00B0F0"/>
                </a:solidFill>
                <a:latin typeface="SimHei" panose="02010609060101010101" pitchFamily="49" charset="-122"/>
                <a:ea typeface="SimHei" panose="02010609060101010101" pitchFamily="49" charset="-122"/>
              </a:rPr>
              <a:t>模仿人类老师的喜好</a:t>
            </a:r>
            <a:endParaRPr kumimoji="1" lang="en-US" altLang="zh-CN" sz="2800" dirty="0">
              <a:solidFill>
                <a:srgbClr val="00B0F0"/>
              </a:solidFill>
              <a:latin typeface="SimHei" panose="02010609060101010101" pitchFamily="49" charset="-122"/>
              <a:ea typeface="SimHei" panose="02010609060101010101" pitchFamily="49" charset="-122"/>
            </a:endParaRPr>
          </a:p>
          <a:p>
            <a:pPr defTabSz="457200">
              <a:lnSpc>
                <a:spcPts val="3900"/>
              </a:lnSpc>
            </a:pPr>
            <a:endParaRPr kumimoji="1" lang="en-US" altLang="zh-CN" sz="2800" dirty="0">
              <a:solidFill>
                <a:prstClr val="black"/>
              </a:solidFill>
              <a:latin typeface="SimHei" panose="02010609060101010101" pitchFamily="49" charset="-122"/>
              <a:ea typeface="SimHei" panose="02010609060101010101" pitchFamily="49" charset="-122"/>
            </a:endParaRPr>
          </a:p>
        </p:txBody>
      </p:sp>
      <p:sp>
        <p:nvSpPr>
          <p:cNvPr id="11" name="文本框 10">
            <a:extLst>
              <a:ext uri="{FF2B5EF4-FFF2-40B4-BE49-F238E27FC236}">
                <a16:creationId xmlns:a16="http://schemas.microsoft.com/office/drawing/2014/main" id="{2B1DA20C-023B-EFD8-696B-6A8FF054297C}"/>
              </a:ext>
            </a:extLst>
          </p:cNvPr>
          <p:cNvSpPr txBox="1"/>
          <p:nvPr/>
        </p:nvSpPr>
        <p:spPr>
          <a:xfrm>
            <a:off x="386415" y="1302517"/>
            <a:ext cx="5115850" cy="519373"/>
          </a:xfrm>
          <a:prstGeom prst="rect">
            <a:avLst/>
          </a:prstGeom>
          <a:noFill/>
        </p:spPr>
        <p:txBody>
          <a:bodyPr wrap="square">
            <a:spAutoFit/>
          </a:bodyPr>
          <a:lstStyle/>
          <a:p>
            <a:pPr defTabSz="457200">
              <a:lnSpc>
                <a:spcPts val="3900"/>
              </a:lnSpc>
            </a:pPr>
            <a:r>
              <a:rPr kumimoji="1" lang="zh-CN" altLang="en-US" sz="2400" dirty="0">
                <a:solidFill>
                  <a:prstClr val="black"/>
                </a:solidFill>
                <a:latin typeface="SimHei" panose="02010609060101010101" pitchFamily="49" charset="-122"/>
                <a:ea typeface="SimHei" panose="02010609060101010101" pitchFamily="49" charset="-122"/>
              </a:rPr>
              <a:t>人类的标注 </a:t>
            </a:r>
            <a:r>
              <a:rPr kumimoji="1" lang="en-US" altLang="zh-CN" sz="2400" dirty="0">
                <a:solidFill>
                  <a:prstClr val="black"/>
                </a:solidFill>
                <a:latin typeface="SimHei" panose="02010609060101010101" pitchFamily="49" charset="-122"/>
                <a:ea typeface="SimHei" panose="02010609060101010101" pitchFamily="49" charset="-122"/>
              </a:rPr>
              <a:t>+</a:t>
            </a:r>
            <a:r>
              <a:rPr kumimoji="1" lang="zh-CN" altLang="en-US" sz="2400" dirty="0">
                <a:solidFill>
                  <a:prstClr val="black"/>
                </a:solidFill>
                <a:latin typeface="SimHei" panose="02010609060101010101" pitchFamily="49" charset="-122"/>
                <a:ea typeface="SimHei" panose="02010609060101010101" pitchFamily="49" charset="-122"/>
              </a:rPr>
              <a:t> 高精度的质量控制</a:t>
            </a:r>
            <a:endParaRPr kumimoji="1" lang="en-US" altLang="zh-CN" sz="2400" dirty="0">
              <a:solidFill>
                <a:prstClr val="black"/>
              </a:solidFill>
              <a:latin typeface="SimHei" panose="02010609060101010101" pitchFamily="49" charset="-122"/>
              <a:ea typeface="SimHei" panose="02010609060101010101" pitchFamily="49" charset="-122"/>
            </a:endParaRPr>
          </a:p>
        </p:txBody>
      </p:sp>
      <p:sp>
        <p:nvSpPr>
          <p:cNvPr id="24" name="文本框 23">
            <a:extLst>
              <a:ext uri="{FF2B5EF4-FFF2-40B4-BE49-F238E27FC236}">
                <a16:creationId xmlns:a16="http://schemas.microsoft.com/office/drawing/2014/main" id="{90854749-6099-028D-D04E-E968A712AA15}"/>
              </a:ext>
            </a:extLst>
          </p:cNvPr>
          <p:cNvSpPr txBox="1"/>
          <p:nvPr/>
        </p:nvSpPr>
        <p:spPr>
          <a:xfrm>
            <a:off x="1136200" y="2377762"/>
            <a:ext cx="3349808" cy="525850"/>
          </a:xfrm>
          <a:prstGeom prst="rect">
            <a:avLst/>
          </a:prstGeom>
          <a:noFill/>
        </p:spPr>
        <p:txBody>
          <a:bodyPr wrap="square">
            <a:spAutoFit/>
          </a:bodyPr>
          <a:lstStyle/>
          <a:p>
            <a:pPr defTabSz="457200">
              <a:lnSpc>
                <a:spcPts val="3900"/>
              </a:lnSpc>
            </a:pPr>
            <a:r>
              <a:rPr kumimoji="1" lang="zh-CN" altLang="en-US" sz="2400" dirty="0">
                <a:solidFill>
                  <a:prstClr val="black"/>
                </a:solidFill>
                <a:latin typeface="SimHei" panose="02010609060101010101" pitchFamily="49" charset="-122"/>
                <a:ea typeface="SimHei" panose="02010609060101010101" pitchFamily="49" charset="-122"/>
              </a:rPr>
              <a:t>经济、时间成本过高</a:t>
            </a:r>
            <a:endParaRPr kumimoji="1" lang="en-US" altLang="zh-CN" sz="2400" dirty="0">
              <a:solidFill>
                <a:prstClr val="black"/>
              </a:solidFill>
              <a:latin typeface="SimHei" panose="02010609060101010101" pitchFamily="49" charset="-122"/>
              <a:ea typeface="SimHei" panose="02010609060101010101" pitchFamily="49" charset="-122"/>
            </a:endParaRPr>
          </a:p>
        </p:txBody>
      </p:sp>
      <p:sp>
        <p:nvSpPr>
          <p:cNvPr id="25" name="文本框 24">
            <a:extLst>
              <a:ext uri="{FF2B5EF4-FFF2-40B4-BE49-F238E27FC236}">
                <a16:creationId xmlns:a16="http://schemas.microsoft.com/office/drawing/2014/main" id="{E81FDC8D-8398-08C2-A231-19FB802D909E}"/>
              </a:ext>
            </a:extLst>
          </p:cNvPr>
          <p:cNvSpPr txBox="1"/>
          <p:nvPr/>
        </p:nvSpPr>
        <p:spPr>
          <a:xfrm>
            <a:off x="3435573" y="2956035"/>
            <a:ext cx="1896874" cy="400110"/>
          </a:xfrm>
          <a:prstGeom prst="rect">
            <a:avLst/>
          </a:prstGeom>
          <a:noFill/>
        </p:spPr>
        <p:txBody>
          <a:bodyPr wrap="square">
            <a:spAutoFit/>
          </a:bodyPr>
          <a:lstStyle/>
          <a:p>
            <a:pPr defTabSz="1219162">
              <a:defRPr/>
            </a:pPr>
            <a:r>
              <a:rPr kumimoji="1" lang="zh-CN" altLang="en-US" sz="2000" dirty="0">
                <a:solidFill>
                  <a:prstClr val="black"/>
                </a:solidFill>
                <a:latin typeface="楷体"/>
                <a:ea typeface="楷体"/>
              </a:rPr>
              <a:t>解决方案</a:t>
            </a:r>
          </a:p>
        </p:txBody>
      </p:sp>
      <p:sp>
        <p:nvSpPr>
          <p:cNvPr id="26" name="下箭头 25">
            <a:extLst>
              <a:ext uri="{FF2B5EF4-FFF2-40B4-BE49-F238E27FC236}">
                <a16:creationId xmlns:a16="http://schemas.microsoft.com/office/drawing/2014/main" id="{BE183837-D0D0-6101-A0EC-8453C27755F3}"/>
              </a:ext>
            </a:extLst>
          </p:cNvPr>
          <p:cNvSpPr/>
          <p:nvPr/>
        </p:nvSpPr>
        <p:spPr>
          <a:xfrm>
            <a:off x="2587160" y="1956493"/>
            <a:ext cx="447889" cy="30239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7" name="文本框 26">
            <a:extLst>
              <a:ext uri="{FF2B5EF4-FFF2-40B4-BE49-F238E27FC236}">
                <a16:creationId xmlns:a16="http://schemas.microsoft.com/office/drawing/2014/main" id="{20C33ACC-00FA-D17E-40F8-77D5DC623E26}"/>
              </a:ext>
            </a:extLst>
          </p:cNvPr>
          <p:cNvSpPr txBox="1"/>
          <p:nvPr/>
        </p:nvSpPr>
        <p:spPr>
          <a:xfrm>
            <a:off x="1514317" y="3409897"/>
            <a:ext cx="2584523" cy="525850"/>
          </a:xfrm>
          <a:prstGeom prst="rect">
            <a:avLst/>
          </a:prstGeom>
          <a:noFill/>
        </p:spPr>
        <p:txBody>
          <a:bodyPr wrap="square">
            <a:spAutoFit/>
          </a:bodyPr>
          <a:lstStyle/>
          <a:p>
            <a:pPr defTabSz="457200">
              <a:lnSpc>
                <a:spcPts val="3900"/>
              </a:lnSpc>
            </a:pPr>
            <a:r>
              <a:rPr kumimoji="1" lang="zh-CN" altLang="en-US" sz="2400" i="1" dirty="0">
                <a:solidFill>
                  <a:srgbClr val="E84C22">
                    <a:lumMod val="75000"/>
                  </a:srgbClr>
                </a:solidFill>
                <a:latin typeface="SimHei" panose="02010609060101010101" pitchFamily="49" charset="-122"/>
                <a:ea typeface="SimHei" panose="02010609060101010101" pitchFamily="49" charset="-122"/>
              </a:rPr>
              <a:t>用机器代替人类</a:t>
            </a:r>
            <a:endParaRPr kumimoji="1" lang="en-US" altLang="zh-CN" sz="2400" i="1" dirty="0">
              <a:solidFill>
                <a:srgbClr val="E84C22">
                  <a:lumMod val="75000"/>
                </a:srgbClr>
              </a:solidFill>
              <a:latin typeface="SimHei" panose="02010609060101010101" pitchFamily="49" charset="-122"/>
              <a:ea typeface="SimHei" panose="02010609060101010101" pitchFamily="49" charset="-122"/>
            </a:endParaRPr>
          </a:p>
        </p:txBody>
      </p:sp>
      <p:sp>
        <p:nvSpPr>
          <p:cNvPr id="29" name="下箭头 28">
            <a:extLst>
              <a:ext uri="{FF2B5EF4-FFF2-40B4-BE49-F238E27FC236}">
                <a16:creationId xmlns:a16="http://schemas.microsoft.com/office/drawing/2014/main" id="{365F59D8-1E4C-281E-68C9-5E8FDA9943E2}"/>
              </a:ext>
            </a:extLst>
          </p:cNvPr>
          <p:cNvSpPr/>
          <p:nvPr/>
        </p:nvSpPr>
        <p:spPr>
          <a:xfrm>
            <a:off x="2587159" y="3012586"/>
            <a:ext cx="447889" cy="30239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0" name="文本框 29">
            <a:extLst>
              <a:ext uri="{FF2B5EF4-FFF2-40B4-BE49-F238E27FC236}">
                <a16:creationId xmlns:a16="http://schemas.microsoft.com/office/drawing/2014/main" id="{7126ABC3-F468-CEE5-44F6-3B482DE82DC4}"/>
              </a:ext>
            </a:extLst>
          </p:cNvPr>
          <p:cNvSpPr txBox="1"/>
          <p:nvPr/>
        </p:nvSpPr>
        <p:spPr>
          <a:xfrm>
            <a:off x="3435572" y="1857869"/>
            <a:ext cx="1896874" cy="400110"/>
          </a:xfrm>
          <a:prstGeom prst="rect">
            <a:avLst/>
          </a:prstGeom>
          <a:noFill/>
        </p:spPr>
        <p:txBody>
          <a:bodyPr wrap="square">
            <a:spAutoFit/>
          </a:bodyPr>
          <a:lstStyle/>
          <a:p>
            <a:pPr defTabSz="1219162">
              <a:defRPr/>
            </a:pPr>
            <a:r>
              <a:rPr kumimoji="1" lang="zh-CN" altLang="en-US" sz="2000" dirty="0">
                <a:solidFill>
                  <a:prstClr val="black"/>
                </a:solidFill>
                <a:latin typeface="楷体"/>
                <a:ea typeface="楷体"/>
              </a:rPr>
              <a:t>导致问题</a:t>
            </a:r>
          </a:p>
        </p:txBody>
      </p:sp>
      <p:sp>
        <p:nvSpPr>
          <p:cNvPr id="32" name="圆角矩形 31">
            <a:extLst>
              <a:ext uri="{FF2B5EF4-FFF2-40B4-BE49-F238E27FC236}">
                <a16:creationId xmlns:a16="http://schemas.microsoft.com/office/drawing/2014/main" id="{51A8980B-15C5-FAC1-16AB-46B658DAC932}"/>
              </a:ext>
            </a:extLst>
          </p:cNvPr>
          <p:cNvSpPr/>
          <p:nvPr/>
        </p:nvSpPr>
        <p:spPr>
          <a:xfrm>
            <a:off x="2069537" y="5555227"/>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3" name="文本框 32">
            <a:extLst>
              <a:ext uri="{FF2B5EF4-FFF2-40B4-BE49-F238E27FC236}">
                <a16:creationId xmlns:a16="http://schemas.microsoft.com/office/drawing/2014/main" id="{BF61EF0C-88FB-8D91-7D3D-33DF5C97EFFD}"/>
              </a:ext>
            </a:extLst>
          </p:cNvPr>
          <p:cNvSpPr txBox="1"/>
          <p:nvPr/>
        </p:nvSpPr>
        <p:spPr>
          <a:xfrm>
            <a:off x="383846" y="5814034"/>
            <a:ext cx="1095671"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问答对</a:t>
            </a:r>
          </a:p>
        </p:txBody>
      </p:sp>
      <p:sp>
        <p:nvSpPr>
          <p:cNvPr id="34" name="右箭头 33">
            <a:extLst>
              <a:ext uri="{FF2B5EF4-FFF2-40B4-BE49-F238E27FC236}">
                <a16:creationId xmlns:a16="http://schemas.microsoft.com/office/drawing/2014/main" id="{2A1D16BD-9604-1DA3-A271-A225317FECF5}"/>
              </a:ext>
            </a:extLst>
          </p:cNvPr>
          <p:cNvSpPr/>
          <p:nvPr/>
        </p:nvSpPr>
        <p:spPr>
          <a:xfrm>
            <a:off x="1489530" y="5761524"/>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5" name="文本框 34">
            <a:extLst>
              <a:ext uri="{FF2B5EF4-FFF2-40B4-BE49-F238E27FC236}">
                <a16:creationId xmlns:a16="http://schemas.microsoft.com/office/drawing/2014/main" id="{38106D06-A866-B3C5-913C-88933F6E68A2}"/>
              </a:ext>
            </a:extLst>
          </p:cNvPr>
          <p:cNvSpPr txBox="1"/>
          <p:nvPr/>
        </p:nvSpPr>
        <p:spPr>
          <a:xfrm>
            <a:off x="4706148" y="5805453"/>
            <a:ext cx="737838"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分数</a:t>
            </a:r>
          </a:p>
        </p:txBody>
      </p:sp>
      <p:sp>
        <p:nvSpPr>
          <p:cNvPr id="36" name="右箭头 35">
            <a:extLst>
              <a:ext uri="{FF2B5EF4-FFF2-40B4-BE49-F238E27FC236}">
                <a16:creationId xmlns:a16="http://schemas.microsoft.com/office/drawing/2014/main" id="{18172B09-E255-2B1F-C8E1-A04818C54824}"/>
              </a:ext>
            </a:extLst>
          </p:cNvPr>
          <p:cNvSpPr/>
          <p:nvPr/>
        </p:nvSpPr>
        <p:spPr>
          <a:xfrm>
            <a:off x="4189342" y="5761524"/>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7" name="文本框 36">
            <a:extLst>
              <a:ext uri="{FF2B5EF4-FFF2-40B4-BE49-F238E27FC236}">
                <a16:creationId xmlns:a16="http://schemas.microsoft.com/office/drawing/2014/main" id="{076D68A6-B0C9-6C34-F297-A1DB2EFB8CBE}"/>
              </a:ext>
            </a:extLst>
          </p:cNvPr>
          <p:cNvSpPr txBox="1"/>
          <p:nvPr/>
        </p:nvSpPr>
        <p:spPr>
          <a:xfrm>
            <a:off x="2708222" y="5814034"/>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38" name="圆角矩形 37">
            <a:extLst>
              <a:ext uri="{FF2B5EF4-FFF2-40B4-BE49-F238E27FC236}">
                <a16:creationId xmlns:a16="http://schemas.microsoft.com/office/drawing/2014/main" id="{A35A6A85-2CFB-C2DE-7761-771605B9DE63}"/>
              </a:ext>
            </a:extLst>
          </p:cNvPr>
          <p:cNvSpPr/>
          <p:nvPr/>
        </p:nvSpPr>
        <p:spPr>
          <a:xfrm>
            <a:off x="2069537" y="4328005"/>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9" name="文本框 38">
            <a:extLst>
              <a:ext uri="{FF2B5EF4-FFF2-40B4-BE49-F238E27FC236}">
                <a16:creationId xmlns:a16="http://schemas.microsoft.com/office/drawing/2014/main" id="{43DE8AE7-3A4A-0239-40BD-D23AB625C2B6}"/>
              </a:ext>
            </a:extLst>
          </p:cNvPr>
          <p:cNvSpPr txBox="1"/>
          <p:nvPr/>
        </p:nvSpPr>
        <p:spPr>
          <a:xfrm>
            <a:off x="2515121" y="4577454"/>
            <a:ext cx="982236"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GPT-3</a:t>
            </a:r>
            <a:endParaRPr kumimoji="1" lang="zh-CN" altLang="en-US" sz="2000" dirty="0">
              <a:solidFill>
                <a:prstClr val="black"/>
              </a:solidFill>
              <a:latin typeface="Arial"/>
              <a:ea typeface="楷体"/>
            </a:endParaRPr>
          </a:p>
        </p:txBody>
      </p:sp>
      <p:sp>
        <p:nvSpPr>
          <p:cNvPr id="40" name="下箭头 39">
            <a:extLst>
              <a:ext uri="{FF2B5EF4-FFF2-40B4-BE49-F238E27FC236}">
                <a16:creationId xmlns:a16="http://schemas.microsoft.com/office/drawing/2014/main" id="{C826351A-DECB-D5A6-9DC3-7D691AFCAEA4}"/>
              </a:ext>
            </a:extLst>
          </p:cNvPr>
          <p:cNvSpPr/>
          <p:nvPr/>
        </p:nvSpPr>
        <p:spPr>
          <a:xfrm>
            <a:off x="2868363" y="5300132"/>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41" name="文本框 40">
            <a:extLst>
              <a:ext uri="{FF2B5EF4-FFF2-40B4-BE49-F238E27FC236}">
                <a16:creationId xmlns:a16="http://schemas.microsoft.com/office/drawing/2014/main" id="{E6AA0D94-E800-2D06-E631-9173C7F03F93}"/>
              </a:ext>
            </a:extLst>
          </p:cNvPr>
          <p:cNvSpPr txBox="1"/>
          <p:nvPr/>
        </p:nvSpPr>
        <p:spPr>
          <a:xfrm>
            <a:off x="6645132" y="1000103"/>
            <a:ext cx="4430808" cy="519373"/>
          </a:xfrm>
          <a:prstGeom prst="rect">
            <a:avLst/>
          </a:prstGeom>
          <a:noFill/>
          <a:ln>
            <a:noFill/>
          </a:ln>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模型产生多个输出</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44" name="文本框 43">
            <a:extLst>
              <a:ext uri="{FF2B5EF4-FFF2-40B4-BE49-F238E27FC236}">
                <a16:creationId xmlns:a16="http://schemas.microsoft.com/office/drawing/2014/main" id="{4BDD391E-07E6-DB62-F116-F42D0B539697}"/>
              </a:ext>
            </a:extLst>
          </p:cNvPr>
          <p:cNvSpPr txBox="1"/>
          <p:nvPr/>
        </p:nvSpPr>
        <p:spPr>
          <a:xfrm>
            <a:off x="6645132" y="3219800"/>
            <a:ext cx="4430808" cy="519373"/>
          </a:xfrm>
          <a:prstGeom prst="rect">
            <a:avLst/>
          </a:prstGeom>
          <a:noFill/>
          <a:ln>
            <a:noFill/>
          </a:ln>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人类对输出进行排序</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47" name="文本框 46">
            <a:extLst>
              <a:ext uri="{FF2B5EF4-FFF2-40B4-BE49-F238E27FC236}">
                <a16:creationId xmlns:a16="http://schemas.microsoft.com/office/drawing/2014/main" id="{99B1119B-6071-470E-078C-6092B76AB88A}"/>
              </a:ext>
            </a:extLst>
          </p:cNvPr>
          <p:cNvSpPr txBox="1"/>
          <p:nvPr/>
        </p:nvSpPr>
        <p:spPr>
          <a:xfrm>
            <a:off x="7792295" y="1587208"/>
            <a:ext cx="3205746" cy="369332"/>
          </a:xfrm>
          <a:prstGeom prst="rect">
            <a:avLst/>
          </a:prstGeom>
          <a:noFill/>
        </p:spPr>
        <p:txBody>
          <a:bodyPr wrap="square">
            <a:spAutoFit/>
          </a:bodyPr>
          <a:lstStyle/>
          <a:p>
            <a:pPr defTabSz="1219162">
              <a:defRPr/>
            </a:pPr>
            <a:r>
              <a:rPr kumimoji="1" lang="zh-CN" altLang="en-US" dirty="0">
                <a:solidFill>
                  <a:prstClr val="black"/>
                </a:solidFill>
                <a:latin typeface="Arial"/>
                <a:ea typeface="楷体"/>
              </a:rPr>
              <a:t>请帮我介绍北京好玩的地方</a:t>
            </a:r>
          </a:p>
        </p:txBody>
      </p:sp>
      <p:sp>
        <p:nvSpPr>
          <p:cNvPr id="48" name="圆角矩形 47">
            <a:extLst>
              <a:ext uri="{FF2B5EF4-FFF2-40B4-BE49-F238E27FC236}">
                <a16:creationId xmlns:a16="http://schemas.microsoft.com/office/drawing/2014/main" id="{1C3FE54C-BD6D-3AD5-6D99-EB0785BFD2CA}"/>
              </a:ext>
            </a:extLst>
          </p:cNvPr>
          <p:cNvSpPr/>
          <p:nvPr/>
        </p:nvSpPr>
        <p:spPr>
          <a:xfrm>
            <a:off x="8887479" y="2216296"/>
            <a:ext cx="1017594" cy="38881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dirty="0">
              <a:solidFill>
                <a:prstClr val="white"/>
              </a:solidFill>
              <a:latin typeface="Arial"/>
              <a:ea typeface="楷体"/>
            </a:endParaRPr>
          </a:p>
        </p:txBody>
      </p:sp>
      <p:sp>
        <p:nvSpPr>
          <p:cNvPr id="49" name="下箭头 48">
            <a:extLst>
              <a:ext uri="{FF2B5EF4-FFF2-40B4-BE49-F238E27FC236}">
                <a16:creationId xmlns:a16="http://schemas.microsoft.com/office/drawing/2014/main" id="{3ED68826-2251-C3D5-2FE7-D661C5F66992}"/>
              </a:ext>
            </a:extLst>
          </p:cNvPr>
          <p:cNvSpPr/>
          <p:nvPr/>
        </p:nvSpPr>
        <p:spPr>
          <a:xfrm>
            <a:off x="9216748" y="1952657"/>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50" name="文本框 49">
            <a:extLst>
              <a:ext uri="{FF2B5EF4-FFF2-40B4-BE49-F238E27FC236}">
                <a16:creationId xmlns:a16="http://schemas.microsoft.com/office/drawing/2014/main" id="{0E6B9AF2-5948-710A-9745-2FA5C8164992}"/>
              </a:ext>
            </a:extLst>
          </p:cNvPr>
          <p:cNvSpPr txBox="1"/>
          <p:nvPr/>
        </p:nvSpPr>
        <p:spPr>
          <a:xfrm>
            <a:off x="8702515" y="2846912"/>
            <a:ext cx="282189" cy="369332"/>
          </a:xfrm>
          <a:prstGeom prst="rect">
            <a:avLst/>
          </a:prstGeom>
          <a:noFill/>
        </p:spPr>
        <p:txBody>
          <a:bodyPr wrap="square">
            <a:spAutoFit/>
          </a:bodyPr>
          <a:lstStyle/>
          <a:p>
            <a:pPr defTabSz="1219162">
              <a:defRPr/>
            </a:pPr>
            <a:r>
              <a:rPr kumimoji="1" lang="en-US" altLang="zh-CN" dirty="0">
                <a:solidFill>
                  <a:prstClr val="black"/>
                </a:solidFill>
                <a:latin typeface="Arial"/>
                <a:ea typeface="楷体"/>
              </a:rPr>
              <a:t>A</a:t>
            </a:r>
            <a:endParaRPr kumimoji="1" lang="zh-CN" altLang="en-US" dirty="0">
              <a:solidFill>
                <a:prstClr val="black"/>
              </a:solidFill>
              <a:latin typeface="Arial"/>
              <a:ea typeface="楷体"/>
            </a:endParaRPr>
          </a:p>
        </p:txBody>
      </p:sp>
      <p:sp>
        <p:nvSpPr>
          <p:cNvPr id="51" name="文本框 50">
            <a:extLst>
              <a:ext uri="{FF2B5EF4-FFF2-40B4-BE49-F238E27FC236}">
                <a16:creationId xmlns:a16="http://schemas.microsoft.com/office/drawing/2014/main" id="{66519AAF-C444-265C-9F78-1793C696430B}"/>
              </a:ext>
            </a:extLst>
          </p:cNvPr>
          <p:cNvSpPr txBox="1"/>
          <p:nvPr/>
        </p:nvSpPr>
        <p:spPr>
          <a:xfrm>
            <a:off x="9058033" y="2846912"/>
            <a:ext cx="282189" cy="369332"/>
          </a:xfrm>
          <a:prstGeom prst="rect">
            <a:avLst/>
          </a:prstGeom>
          <a:noFill/>
        </p:spPr>
        <p:txBody>
          <a:bodyPr wrap="square">
            <a:spAutoFit/>
          </a:bodyPr>
          <a:lstStyle/>
          <a:p>
            <a:pPr defTabSz="1219162">
              <a:defRPr/>
            </a:pPr>
            <a:r>
              <a:rPr kumimoji="1" lang="en-US" altLang="zh-CN" dirty="0">
                <a:solidFill>
                  <a:prstClr val="black"/>
                </a:solidFill>
                <a:latin typeface="Arial"/>
                <a:ea typeface="楷体"/>
              </a:rPr>
              <a:t>B</a:t>
            </a:r>
            <a:endParaRPr kumimoji="1" lang="zh-CN" altLang="en-US" dirty="0">
              <a:solidFill>
                <a:prstClr val="black"/>
              </a:solidFill>
              <a:latin typeface="Arial"/>
              <a:ea typeface="楷体"/>
            </a:endParaRPr>
          </a:p>
        </p:txBody>
      </p:sp>
      <p:sp>
        <p:nvSpPr>
          <p:cNvPr id="52" name="文本框 51">
            <a:extLst>
              <a:ext uri="{FF2B5EF4-FFF2-40B4-BE49-F238E27FC236}">
                <a16:creationId xmlns:a16="http://schemas.microsoft.com/office/drawing/2014/main" id="{768DC4C4-BA4B-9BFB-4F14-456A0334EF2C}"/>
              </a:ext>
            </a:extLst>
          </p:cNvPr>
          <p:cNvSpPr txBox="1"/>
          <p:nvPr/>
        </p:nvSpPr>
        <p:spPr>
          <a:xfrm>
            <a:off x="9427243" y="2848122"/>
            <a:ext cx="282189" cy="369332"/>
          </a:xfrm>
          <a:prstGeom prst="rect">
            <a:avLst/>
          </a:prstGeom>
          <a:noFill/>
        </p:spPr>
        <p:txBody>
          <a:bodyPr wrap="square">
            <a:spAutoFit/>
          </a:bodyPr>
          <a:lstStyle/>
          <a:p>
            <a:pPr defTabSz="1219162">
              <a:defRPr/>
            </a:pPr>
            <a:r>
              <a:rPr kumimoji="1" lang="en-US" altLang="zh-CN" dirty="0">
                <a:solidFill>
                  <a:prstClr val="black"/>
                </a:solidFill>
                <a:latin typeface="Arial"/>
                <a:ea typeface="楷体"/>
              </a:rPr>
              <a:t>C</a:t>
            </a:r>
            <a:endParaRPr kumimoji="1" lang="zh-CN" altLang="en-US" dirty="0">
              <a:solidFill>
                <a:prstClr val="black"/>
              </a:solidFill>
              <a:latin typeface="Arial"/>
              <a:ea typeface="楷体"/>
            </a:endParaRPr>
          </a:p>
        </p:txBody>
      </p:sp>
      <p:sp>
        <p:nvSpPr>
          <p:cNvPr id="53" name="文本框 52">
            <a:extLst>
              <a:ext uri="{FF2B5EF4-FFF2-40B4-BE49-F238E27FC236}">
                <a16:creationId xmlns:a16="http://schemas.microsoft.com/office/drawing/2014/main" id="{8B236365-CBDA-D80F-B1C4-1E7DDF8085B9}"/>
              </a:ext>
            </a:extLst>
          </p:cNvPr>
          <p:cNvSpPr txBox="1"/>
          <p:nvPr/>
        </p:nvSpPr>
        <p:spPr>
          <a:xfrm>
            <a:off x="9832833" y="2846912"/>
            <a:ext cx="282189" cy="369332"/>
          </a:xfrm>
          <a:prstGeom prst="rect">
            <a:avLst/>
          </a:prstGeom>
          <a:noFill/>
        </p:spPr>
        <p:txBody>
          <a:bodyPr wrap="square">
            <a:spAutoFit/>
          </a:bodyPr>
          <a:lstStyle/>
          <a:p>
            <a:pPr defTabSz="1219162">
              <a:defRPr/>
            </a:pPr>
            <a:r>
              <a:rPr kumimoji="1" lang="en-US" altLang="zh-CN" dirty="0">
                <a:solidFill>
                  <a:prstClr val="black"/>
                </a:solidFill>
                <a:latin typeface="Arial"/>
                <a:ea typeface="楷体"/>
              </a:rPr>
              <a:t>D</a:t>
            </a:r>
            <a:endParaRPr kumimoji="1" lang="zh-CN" altLang="en-US" dirty="0">
              <a:solidFill>
                <a:prstClr val="black"/>
              </a:solidFill>
              <a:latin typeface="Arial"/>
              <a:ea typeface="楷体"/>
            </a:endParaRPr>
          </a:p>
        </p:txBody>
      </p:sp>
      <p:sp>
        <p:nvSpPr>
          <p:cNvPr id="54" name="下箭头 53">
            <a:extLst>
              <a:ext uri="{FF2B5EF4-FFF2-40B4-BE49-F238E27FC236}">
                <a16:creationId xmlns:a16="http://schemas.microsoft.com/office/drawing/2014/main" id="{433CE616-B0AA-FA35-857B-D2EB9EB84787}"/>
              </a:ext>
            </a:extLst>
          </p:cNvPr>
          <p:cNvSpPr/>
          <p:nvPr/>
        </p:nvSpPr>
        <p:spPr>
          <a:xfrm>
            <a:off x="9216748" y="2647919"/>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55" name="文本框 54">
            <a:extLst>
              <a:ext uri="{FF2B5EF4-FFF2-40B4-BE49-F238E27FC236}">
                <a16:creationId xmlns:a16="http://schemas.microsoft.com/office/drawing/2014/main" id="{19AF5AE4-9309-66EE-C81E-D9DC6BF95A42}"/>
              </a:ext>
            </a:extLst>
          </p:cNvPr>
          <p:cNvSpPr txBox="1"/>
          <p:nvPr/>
        </p:nvSpPr>
        <p:spPr>
          <a:xfrm>
            <a:off x="8624724" y="3868219"/>
            <a:ext cx="1887226" cy="369332"/>
          </a:xfrm>
          <a:prstGeom prst="rect">
            <a:avLst/>
          </a:prstGeom>
          <a:noFill/>
        </p:spPr>
        <p:txBody>
          <a:bodyPr wrap="square">
            <a:spAutoFit/>
          </a:bodyPr>
          <a:lstStyle/>
          <a:p>
            <a:pPr defTabSz="1219162">
              <a:defRPr/>
            </a:pPr>
            <a:r>
              <a:rPr kumimoji="1" lang="en-US" altLang="zh-CN" dirty="0">
                <a:solidFill>
                  <a:prstClr val="black"/>
                </a:solidFill>
                <a:latin typeface="Arial"/>
                <a:ea typeface="楷体"/>
              </a:rPr>
              <a:t>A &gt; B &gt; C &gt; D</a:t>
            </a:r>
            <a:endParaRPr kumimoji="1" lang="zh-CN" altLang="en-US" dirty="0">
              <a:solidFill>
                <a:prstClr val="black"/>
              </a:solidFill>
              <a:latin typeface="Arial"/>
              <a:ea typeface="楷体"/>
            </a:endParaRPr>
          </a:p>
        </p:txBody>
      </p:sp>
      <p:sp>
        <p:nvSpPr>
          <p:cNvPr id="59" name="文本框 58">
            <a:extLst>
              <a:ext uri="{FF2B5EF4-FFF2-40B4-BE49-F238E27FC236}">
                <a16:creationId xmlns:a16="http://schemas.microsoft.com/office/drawing/2014/main" id="{F0003405-F4E6-9864-4A0E-C551A79B840A}"/>
              </a:ext>
            </a:extLst>
          </p:cNvPr>
          <p:cNvSpPr txBox="1"/>
          <p:nvPr/>
        </p:nvSpPr>
        <p:spPr>
          <a:xfrm>
            <a:off x="6645132" y="4397375"/>
            <a:ext cx="4430808" cy="519373"/>
          </a:xfrm>
          <a:prstGeom prst="rect">
            <a:avLst/>
          </a:prstGeom>
          <a:noFill/>
          <a:ln>
            <a:noFill/>
          </a:ln>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根据排序结果训练</a:t>
            </a:r>
            <a:r>
              <a:rPr kumimoji="1" lang="en-US" altLang="zh-CN" sz="2000" dirty="0">
                <a:solidFill>
                  <a:prstClr val="black"/>
                </a:solidFill>
                <a:latin typeface="SimHei" panose="02010609060101010101" pitchFamily="49" charset="-122"/>
                <a:ea typeface="SimHei" panose="02010609060101010101" pitchFamily="49" charset="-122"/>
              </a:rPr>
              <a:t>RM</a:t>
            </a:r>
          </a:p>
        </p:txBody>
      </p:sp>
      <p:sp>
        <p:nvSpPr>
          <p:cNvPr id="60" name="圆角矩形 59">
            <a:extLst>
              <a:ext uri="{FF2B5EF4-FFF2-40B4-BE49-F238E27FC236}">
                <a16:creationId xmlns:a16="http://schemas.microsoft.com/office/drawing/2014/main" id="{30B2E0F6-FCF2-9CEC-E27D-E640FC1D31CC}"/>
              </a:ext>
            </a:extLst>
          </p:cNvPr>
          <p:cNvSpPr/>
          <p:nvPr/>
        </p:nvSpPr>
        <p:spPr>
          <a:xfrm>
            <a:off x="10055103" y="5213871"/>
            <a:ext cx="1040376" cy="415499"/>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1" name="文本框 60">
            <a:extLst>
              <a:ext uri="{FF2B5EF4-FFF2-40B4-BE49-F238E27FC236}">
                <a16:creationId xmlns:a16="http://schemas.microsoft.com/office/drawing/2014/main" id="{57F7125F-8974-6C59-10F3-786904B60848}"/>
              </a:ext>
            </a:extLst>
          </p:cNvPr>
          <p:cNvSpPr txBox="1"/>
          <p:nvPr/>
        </p:nvSpPr>
        <p:spPr>
          <a:xfrm>
            <a:off x="10285321" y="5208226"/>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62" name="文本框 61">
            <a:extLst>
              <a:ext uri="{FF2B5EF4-FFF2-40B4-BE49-F238E27FC236}">
                <a16:creationId xmlns:a16="http://schemas.microsoft.com/office/drawing/2014/main" id="{88C87475-9279-CB72-9151-C69F9604FB42}"/>
              </a:ext>
            </a:extLst>
          </p:cNvPr>
          <p:cNvSpPr txBox="1"/>
          <p:nvPr/>
        </p:nvSpPr>
        <p:spPr>
          <a:xfrm>
            <a:off x="7321101" y="5070508"/>
            <a:ext cx="1707629" cy="646331"/>
          </a:xfrm>
          <a:prstGeom prst="rect">
            <a:avLst/>
          </a:prstGeom>
          <a:noFill/>
        </p:spPr>
        <p:txBody>
          <a:bodyPr wrap="square">
            <a:spAutoFit/>
          </a:bodyPr>
          <a:lstStyle/>
          <a:p>
            <a:pPr defTabSz="1219162">
              <a:defRPr/>
            </a:pPr>
            <a:r>
              <a:rPr kumimoji="1" lang="zh-CN" altLang="en-US" dirty="0">
                <a:solidFill>
                  <a:prstClr val="black"/>
                </a:solidFill>
                <a:latin typeface="Arial"/>
                <a:ea typeface="楷体"/>
              </a:rPr>
              <a:t>请帮我介绍北京好玩的地方</a:t>
            </a:r>
          </a:p>
        </p:txBody>
      </p:sp>
      <p:sp>
        <p:nvSpPr>
          <p:cNvPr id="63" name="圆角矩形 62">
            <a:extLst>
              <a:ext uri="{FF2B5EF4-FFF2-40B4-BE49-F238E27FC236}">
                <a16:creationId xmlns:a16="http://schemas.microsoft.com/office/drawing/2014/main" id="{62AC525D-5CDD-23E4-E809-4421A4965C2D}"/>
              </a:ext>
            </a:extLst>
          </p:cNvPr>
          <p:cNvSpPr/>
          <p:nvPr/>
        </p:nvSpPr>
        <p:spPr>
          <a:xfrm>
            <a:off x="10055103" y="6000200"/>
            <a:ext cx="1040376" cy="415499"/>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4" name="文本框 63">
            <a:extLst>
              <a:ext uri="{FF2B5EF4-FFF2-40B4-BE49-F238E27FC236}">
                <a16:creationId xmlns:a16="http://schemas.microsoft.com/office/drawing/2014/main" id="{88E03893-5623-74D6-4559-BDF6C1EAEBD0}"/>
              </a:ext>
            </a:extLst>
          </p:cNvPr>
          <p:cNvSpPr txBox="1"/>
          <p:nvPr/>
        </p:nvSpPr>
        <p:spPr>
          <a:xfrm>
            <a:off x="10285321" y="5994555"/>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65" name="文本框 64">
            <a:extLst>
              <a:ext uri="{FF2B5EF4-FFF2-40B4-BE49-F238E27FC236}">
                <a16:creationId xmlns:a16="http://schemas.microsoft.com/office/drawing/2014/main" id="{6E0A9F84-EA46-2D65-CAAA-82D55188120B}"/>
              </a:ext>
            </a:extLst>
          </p:cNvPr>
          <p:cNvSpPr txBox="1"/>
          <p:nvPr/>
        </p:nvSpPr>
        <p:spPr>
          <a:xfrm>
            <a:off x="7321101" y="5906265"/>
            <a:ext cx="1707629" cy="646331"/>
          </a:xfrm>
          <a:prstGeom prst="rect">
            <a:avLst/>
          </a:prstGeom>
          <a:noFill/>
        </p:spPr>
        <p:txBody>
          <a:bodyPr wrap="square">
            <a:spAutoFit/>
          </a:bodyPr>
          <a:lstStyle/>
          <a:p>
            <a:pPr defTabSz="1219162">
              <a:defRPr/>
            </a:pPr>
            <a:r>
              <a:rPr kumimoji="1" lang="zh-CN" altLang="en-US" dirty="0">
                <a:solidFill>
                  <a:prstClr val="black"/>
                </a:solidFill>
                <a:latin typeface="Arial"/>
                <a:ea typeface="楷体"/>
              </a:rPr>
              <a:t>请帮我介绍北京好玩的地方</a:t>
            </a:r>
          </a:p>
        </p:txBody>
      </p:sp>
      <p:sp>
        <p:nvSpPr>
          <p:cNvPr id="69" name="文本框 68">
            <a:extLst>
              <a:ext uri="{FF2B5EF4-FFF2-40B4-BE49-F238E27FC236}">
                <a16:creationId xmlns:a16="http://schemas.microsoft.com/office/drawing/2014/main" id="{4A3F3868-49C3-6058-89C0-5E4F87CC0B38}"/>
              </a:ext>
            </a:extLst>
          </p:cNvPr>
          <p:cNvSpPr txBox="1"/>
          <p:nvPr/>
        </p:nvSpPr>
        <p:spPr>
          <a:xfrm>
            <a:off x="9028730" y="5211777"/>
            <a:ext cx="884364" cy="400110"/>
          </a:xfrm>
          <a:prstGeom prst="rect">
            <a:avLst/>
          </a:prstGeom>
          <a:noFill/>
        </p:spPr>
        <p:txBody>
          <a:bodyPr wrap="square">
            <a:spAutoFit/>
          </a:bodyPr>
          <a:lstStyle/>
          <a:p>
            <a:pPr defTabSz="457200"/>
            <a:r>
              <a:rPr kumimoji="1" lang="en-US" altLang="zh-CN" sz="2000" dirty="0">
                <a:solidFill>
                  <a:prstClr val="black"/>
                </a:solidFill>
                <a:latin typeface="Arial"/>
                <a:ea typeface="楷体"/>
              </a:rPr>
              <a:t>+</a:t>
            </a:r>
            <a:r>
              <a:rPr kumimoji="1" lang="zh-CN" altLang="en-US" sz="2000" dirty="0">
                <a:solidFill>
                  <a:prstClr val="black"/>
                </a:solidFill>
                <a:latin typeface="Arial"/>
                <a:ea typeface="楷体"/>
              </a:rPr>
              <a:t>  </a:t>
            </a:r>
            <a:r>
              <a:rPr kumimoji="1" lang="en-US" altLang="zh-CN" sz="2000" dirty="0">
                <a:solidFill>
                  <a:prstClr val="black"/>
                </a:solidFill>
                <a:latin typeface="Arial"/>
                <a:ea typeface="楷体"/>
              </a:rPr>
              <a:t>A</a:t>
            </a:r>
            <a:endParaRPr lang="zh-CN" altLang="en-US" sz="2000" dirty="0">
              <a:solidFill>
                <a:prstClr val="black"/>
              </a:solidFill>
              <a:latin typeface="Arial"/>
              <a:ea typeface="楷体"/>
            </a:endParaRPr>
          </a:p>
        </p:txBody>
      </p:sp>
      <p:sp>
        <p:nvSpPr>
          <p:cNvPr id="70" name="文本框 69">
            <a:extLst>
              <a:ext uri="{FF2B5EF4-FFF2-40B4-BE49-F238E27FC236}">
                <a16:creationId xmlns:a16="http://schemas.microsoft.com/office/drawing/2014/main" id="{92C05333-1892-A9A8-082D-B4FEEA047282}"/>
              </a:ext>
            </a:extLst>
          </p:cNvPr>
          <p:cNvSpPr txBox="1"/>
          <p:nvPr/>
        </p:nvSpPr>
        <p:spPr>
          <a:xfrm>
            <a:off x="9001786" y="6029375"/>
            <a:ext cx="884364" cy="400110"/>
          </a:xfrm>
          <a:prstGeom prst="rect">
            <a:avLst/>
          </a:prstGeom>
          <a:noFill/>
        </p:spPr>
        <p:txBody>
          <a:bodyPr wrap="square">
            <a:spAutoFit/>
          </a:bodyPr>
          <a:lstStyle/>
          <a:p>
            <a:pPr defTabSz="457200"/>
            <a:r>
              <a:rPr kumimoji="1" lang="en-US" altLang="zh-CN" sz="2000" dirty="0">
                <a:solidFill>
                  <a:prstClr val="black"/>
                </a:solidFill>
                <a:latin typeface="Arial"/>
                <a:ea typeface="楷体"/>
              </a:rPr>
              <a:t>+</a:t>
            </a:r>
            <a:r>
              <a:rPr kumimoji="1" lang="zh-CN" altLang="en-US" sz="2000" dirty="0">
                <a:solidFill>
                  <a:prstClr val="black"/>
                </a:solidFill>
                <a:latin typeface="Arial"/>
                <a:ea typeface="楷体"/>
              </a:rPr>
              <a:t>  </a:t>
            </a:r>
            <a:r>
              <a:rPr kumimoji="1" lang="en-US" altLang="zh-CN" sz="2000" dirty="0">
                <a:solidFill>
                  <a:prstClr val="black"/>
                </a:solidFill>
                <a:latin typeface="Arial"/>
                <a:ea typeface="楷体"/>
              </a:rPr>
              <a:t>B</a:t>
            </a:r>
            <a:endParaRPr lang="zh-CN" altLang="en-US" sz="2000" dirty="0">
              <a:solidFill>
                <a:prstClr val="black"/>
              </a:solidFill>
              <a:latin typeface="Arial"/>
              <a:ea typeface="楷体"/>
            </a:endParaRPr>
          </a:p>
        </p:txBody>
      </p:sp>
      <p:sp>
        <p:nvSpPr>
          <p:cNvPr id="71" name="右箭头 70">
            <a:extLst>
              <a:ext uri="{FF2B5EF4-FFF2-40B4-BE49-F238E27FC236}">
                <a16:creationId xmlns:a16="http://schemas.microsoft.com/office/drawing/2014/main" id="{3C38C94A-FCF2-850F-7B33-A2943FB73E18}"/>
              </a:ext>
            </a:extLst>
          </p:cNvPr>
          <p:cNvSpPr/>
          <p:nvPr/>
        </p:nvSpPr>
        <p:spPr>
          <a:xfrm>
            <a:off x="9740827" y="5315531"/>
            <a:ext cx="224038" cy="20799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72" name="右箭头 71">
            <a:extLst>
              <a:ext uri="{FF2B5EF4-FFF2-40B4-BE49-F238E27FC236}">
                <a16:creationId xmlns:a16="http://schemas.microsoft.com/office/drawing/2014/main" id="{F98AF16F-E512-48D9-FE9F-76F793B1A398}"/>
              </a:ext>
            </a:extLst>
          </p:cNvPr>
          <p:cNvSpPr/>
          <p:nvPr/>
        </p:nvSpPr>
        <p:spPr>
          <a:xfrm>
            <a:off x="9729053" y="6133129"/>
            <a:ext cx="224038" cy="20799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cxnSp>
        <p:nvCxnSpPr>
          <p:cNvPr id="74" name="曲线连接符 73">
            <a:extLst>
              <a:ext uri="{FF2B5EF4-FFF2-40B4-BE49-F238E27FC236}">
                <a16:creationId xmlns:a16="http://schemas.microsoft.com/office/drawing/2014/main" id="{A01BC3EE-CD3B-9F37-0712-DDC6B60C99FC}"/>
              </a:ext>
            </a:extLst>
          </p:cNvPr>
          <p:cNvCxnSpPr>
            <a:stCxn id="60" idx="3"/>
            <a:endCxn id="63" idx="3"/>
          </p:cNvCxnSpPr>
          <p:nvPr/>
        </p:nvCxnSpPr>
        <p:spPr>
          <a:xfrm>
            <a:off x="11095478" y="5421620"/>
            <a:ext cx="6350" cy="786329"/>
          </a:xfrm>
          <a:prstGeom prst="curvedConnector3">
            <a:avLst>
              <a:gd name="adj1" fmla="val 7832433"/>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685B1742-A07D-B599-86AF-7FB2793B5125}"/>
              </a:ext>
            </a:extLst>
          </p:cNvPr>
          <p:cNvSpPr txBox="1"/>
          <p:nvPr/>
        </p:nvSpPr>
        <p:spPr>
          <a:xfrm>
            <a:off x="11459074" y="5574537"/>
            <a:ext cx="538023" cy="400110"/>
          </a:xfrm>
          <a:prstGeom prst="rect">
            <a:avLst/>
          </a:prstGeom>
          <a:solidFill>
            <a:schemeClr val="bg1"/>
          </a:solidFill>
        </p:spPr>
        <p:txBody>
          <a:bodyPr wrap="square">
            <a:spAutoFit/>
          </a:bodyPr>
          <a:lstStyle/>
          <a:p>
            <a:pPr defTabSz="457200"/>
            <a:r>
              <a:rPr kumimoji="1" lang="en-US" altLang="zh-CN" sz="2000" dirty="0">
                <a:solidFill>
                  <a:prstClr val="black"/>
                </a:solidFill>
                <a:latin typeface="Arial"/>
                <a:ea typeface="楷体"/>
              </a:rPr>
              <a:t>&gt;</a:t>
            </a:r>
            <a:endParaRPr lang="zh-CN" altLang="en-US" sz="2000" dirty="0">
              <a:solidFill>
                <a:prstClr val="black"/>
              </a:solidFill>
              <a:latin typeface="Arial"/>
              <a:ea typeface="楷体"/>
            </a:endParaRPr>
          </a:p>
        </p:txBody>
      </p:sp>
    </p:spTree>
    <p:extLst>
      <p:ext uri="{BB962C8B-B14F-4D97-AF65-F5344CB8AC3E}">
        <p14:creationId xmlns:p14="http://schemas.microsoft.com/office/powerpoint/2010/main" val="25687833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C529A41F-49FB-FCB8-EB61-AEAA1EBCCBA0}"/>
              </a:ext>
            </a:extLst>
          </p:cNvPr>
          <p:cNvSpPr/>
          <p:nvPr/>
        </p:nvSpPr>
        <p:spPr>
          <a:xfrm>
            <a:off x="6252518" y="1969630"/>
            <a:ext cx="5119818" cy="4604165"/>
          </a:xfrm>
          <a:prstGeom prst="rect">
            <a:avLst/>
          </a:prstGeom>
          <a:solidFill>
            <a:srgbClr val="FCFDE8"/>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 name="文本框 1">
            <a:extLst>
              <a:ext uri="{FF2B5EF4-FFF2-40B4-BE49-F238E27FC236}">
                <a16:creationId xmlns:a16="http://schemas.microsoft.com/office/drawing/2014/main" id="{C656E05F-1324-2254-8798-6FA36C3A72B9}"/>
              </a:ext>
            </a:extLst>
          </p:cNvPr>
          <p:cNvSpPr txBox="1"/>
          <p:nvPr/>
        </p:nvSpPr>
        <p:spPr>
          <a:xfrm>
            <a:off x="634399" y="230030"/>
            <a:ext cx="6723422" cy="1032527"/>
          </a:xfrm>
          <a:prstGeom prst="rect">
            <a:avLst/>
          </a:prstGeom>
          <a:noFill/>
        </p:spPr>
        <p:txBody>
          <a:bodyPr wrap="square" rtlCol="0">
            <a:spAutoFit/>
          </a:bodyPr>
          <a:lstStyle/>
          <a:p>
            <a:pPr defTabSz="457200">
              <a:lnSpc>
                <a:spcPts val="3900"/>
              </a:lnSpc>
            </a:pPr>
            <a:r>
              <a:rPr kumimoji="1" lang="zh-CN" altLang="en-US" sz="2800" dirty="0">
                <a:solidFill>
                  <a:prstClr val="black"/>
                </a:solidFill>
                <a:latin typeface="SimHei" panose="02010609060101010101" pitchFamily="49" charset="-122"/>
                <a:ea typeface="SimHei" panose="02010609060101010101" pitchFamily="49" charset="-122"/>
              </a:rPr>
              <a:t>步骤四：</a:t>
            </a:r>
            <a:r>
              <a:rPr kumimoji="1" lang="zh-CN" altLang="en-US" sz="2800" dirty="0">
                <a:solidFill>
                  <a:srgbClr val="0070C0"/>
                </a:solidFill>
                <a:latin typeface="SimHei" panose="02010609060101010101" pitchFamily="49" charset="-122"/>
                <a:ea typeface="SimHei" panose="02010609060101010101" pitchFamily="49" charset="-122"/>
              </a:rPr>
              <a:t>强化学习向模拟老师学习</a:t>
            </a:r>
            <a:endParaRPr kumimoji="1" lang="en-US" altLang="zh-CN" sz="2800" dirty="0">
              <a:solidFill>
                <a:srgbClr val="0070C0"/>
              </a:solidFill>
              <a:latin typeface="SimHei" panose="02010609060101010101" pitchFamily="49" charset="-122"/>
              <a:ea typeface="SimHei" panose="02010609060101010101" pitchFamily="49" charset="-122"/>
            </a:endParaRPr>
          </a:p>
          <a:p>
            <a:pPr defTabSz="457200">
              <a:lnSpc>
                <a:spcPts val="3900"/>
              </a:lnSpc>
            </a:pPr>
            <a:endParaRPr kumimoji="1" lang="en-US" altLang="zh-CN" sz="2800" dirty="0">
              <a:solidFill>
                <a:prstClr val="black"/>
              </a:solidFill>
              <a:latin typeface="SimHei" panose="02010609060101010101" pitchFamily="49" charset="-122"/>
              <a:ea typeface="SimHei" panose="02010609060101010101" pitchFamily="49" charset="-122"/>
            </a:endParaRPr>
          </a:p>
        </p:txBody>
      </p:sp>
      <p:sp>
        <p:nvSpPr>
          <p:cNvPr id="4" name="圆角矩形 3">
            <a:extLst>
              <a:ext uri="{FF2B5EF4-FFF2-40B4-BE49-F238E27FC236}">
                <a16:creationId xmlns:a16="http://schemas.microsoft.com/office/drawing/2014/main" id="{9D763395-BD1A-2B98-024B-8A925D335152}"/>
              </a:ext>
            </a:extLst>
          </p:cNvPr>
          <p:cNvSpPr/>
          <p:nvPr/>
        </p:nvSpPr>
        <p:spPr>
          <a:xfrm>
            <a:off x="7937829" y="3392795"/>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5" name="文本框 4">
            <a:extLst>
              <a:ext uri="{FF2B5EF4-FFF2-40B4-BE49-F238E27FC236}">
                <a16:creationId xmlns:a16="http://schemas.microsoft.com/office/drawing/2014/main" id="{A650A640-E9B7-22F1-0AFE-0D8FCB2800CC}"/>
              </a:ext>
            </a:extLst>
          </p:cNvPr>
          <p:cNvSpPr txBox="1"/>
          <p:nvPr/>
        </p:nvSpPr>
        <p:spPr>
          <a:xfrm>
            <a:off x="6482223" y="3637023"/>
            <a:ext cx="714192"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问题</a:t>
            </a:r>
          </a:p>
        </p:txBody>
      </p:sp>
      <p:sp>
        <p:nvSpPr>
          <p:cNvPr id="6" name="右箭头 5">
            <a:extLst>
              <a:ext uri="{FF2B5EF4-FFF2-40B4-BE49-F238E27FC236}">
                <a16:creationId xmlns:a16="http://schemas.microsoft.com/office/drawing/2014/main" id="{8A23107A-5D11-03AD-1B60-EBF2EE79CD38}"/>
              </a:ext>
            </a:extLst>
          </p:cNvPr>
          <p:cNvSpPr/>
          <p:nvPr/>
        </p:nvSpPr>
        <p:spPr>
          <a:xfrm>
            <a:off x="7357821" y="3599092"/>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7" name="文本框 6">
            <a:extLst>
              <a:ext uri="{FF2B5EF4-FFF2-40B4-BE49-F238E27FC236}">
                <a16:creationId xmlns:a16="http://schemas.microsoft.com/office/drawing/2014/main" id="{CDF5D5A0-34DC-3114-B77F-FD69006C1AE8}"/>
              </a:ext>
            </a:extLst>
          </p:cNvPr>
          <p:cNvSpPr txBox="1"/>
          <p:nvPr/>
        </p:nvSpPr>
        <p:spPr>
          <a:xfrm>
            <a:off x="8546155" y="4671370"/>
            <a:ext cx="1098510"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分数</a:t>
            </a:r>
          </a:p>
        </p:txBody>
      </p:sp>
      <p:sp>
        <p:nvSpPr>
          <p:cNvPr id="8" name="右箭头 7">
            <a:extLst>
              <a:ext uri="{FF2B5EF4-FFF2-40B4-BE49-F238E27FC236}">
                <a16:creationId xmlns:a16="http://schemas.microsoft.com/office/drawing/2014/main" id="{ACDC5C49-BCF4-5046-2FA1-145F572A2836}"/>
              </a:ext>
            </a:extLst>
          </p:cNvPr>
          <p:cNvSpPr/>
          <p:nvPr/>
        </p:nvSpPr>
        <p:spPr>
          <a:xfrm>
            <a:off x="10057633" y="3599092"/>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9" name="文本框 8">
            <a:extLst>
              <a:ext uri="{FF2B5EF4-FFF2-40B4-BE49-F238E27FC236}">
                <a16:creationId xmlns:a16="http://schemas.microsoft.com/office/drawing/2014/main" id="{014BCA17-3470-C42E-4CA2-A1557ABF3E5E}"/>
              </a:ext>
            </a:extLst>
          </p:cNvPr>
          <p:cNvSpPr txBox="1"/>
          <p:nvPr/>
        </p:nvSpPr>
        <p:spPr>
          <a:xfrm>
            <a:off x="8696144" y="3662559"/>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RL</a:t>
            </a:r>
            <a:endParaRPr kumimoji="1" lang="zh-CN" altLang="en-US" sz="2000" dirty="0">
              <a:solidFill>
                <a:prstClr val="black"/>
              </a:solidFill>
              <a:latin typeface="Arial"/>
              <a:ea typeface="楷体"/>
            </a:endParaRPr>
          </a:p>
        </p:txBody>
      </p:sp>
      <p:sp>
        <p:nvSpPr>
          <p:cNvPr id="10" name="圆角矩形 9">
            <a:extLst>
              <a:ext uri="{FF2B5EF4-FFF2-40B4-BE49-F238E27FC236}">
                <a16:creationId xmlns:a16="http://schemas.microsoft.com/office/drawing/2014/main" id="{46FAC339-F971-EC1C-A5DD-369A17A3B76C}"/>
              </a:ext>
            </a:extLst>
          </p:cNvPr>
          <p:cNvSpPr/>
          <p:nvPr/>
        </p:nvSpPr>
        <p:spPr>
          <a:xfrm>
            <a:off x="7937829" y="2165573"/>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11" name="文本框 10">
            <a:extLst>
              <a:ext uri="{FF2B5EF4-FFF2-40B4-BE49-F238E27FC236}">
                <a16:creationId xmlns:a16="http://schemas.microsoft.com/office/drawing/2014/main" id="{3744D109-BDF9-FE68-6EC0-3B8A34F47A8D}"/>
              </a:ext>
            </a:extLst>
          </p:cNvPr>
          <p:cNvSpPr txBox="1"/>
          <p:nvPr/>
        </p:nvSpPr>
        <p:spPr>
          <a:xfrm>
            <a:off x="8383413" y="2415022"/>
            <a:ext cx="1261252"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GPT-3</a:t>
            </a:r>
            <a:endParaRPr kumimoji="1" lang="zh-CN" altLang="en-US" sz="2000" dirty="0">
              <a:solidFill>
                <a:prstClr val="black"/>
              </a:solidFill>
              <a:latin typeface="Arial"/>
              <a:ea typeface="楷体"/>
            </a:endParaRPr>
          </a:p>
        </p:txBody>
      </p:sp>
      <p:sp>
        <p:nvSpPr>
          <p:cNvPr id="12" name="下箭头 11">
            <a:extLst>
              <a:ext uri="{FF2B5EF4-FFF2-40B4-BE49-F238E27FC236}">
                <a16:creationId xmlns:a16="http://schemas.microsoft.com/office/drawing/2014/main" id="{B3014265-D05E-FC84-EC72-BF6A0F872BEA}"/>
              </a:ext>
            </a:extLst>
          </p:cNvPr>
          <p:cNvSpPr/>
          <p:nvPr/>
        </p:nvSpPr>
        <p:spPr>
          <a:xfrm>
            <a:off x="8736655" y="3137700"/>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1" name="文本框 20">
            <a:extLst>
              <a:ext uri="{FF2B5EF4-FFF2-40B4-BE49-F238E27FC236}">
                <a16:creationId xmlns:a16="http://schemas.microsoft.com/office/drawing/2014/main" id="{5EC60762-6C2D-9AED-254C-26881F0A83F4}"/>
              </a:ext>
            </a:extLst>
          </p:cNvPr>
          <p:cNvSpPr txBox="1"/>
          <p:nvPr/>
        </p:nvSpPr>
        <p:spPr>
          <a:xfrm>
            <a:off x="1342108" y="1253404"/>
            <a:ext cx="10289824" cy="525850"/>
          </a:xfrm>
          <a:prstGeom prst="rect">
            <a:avLst/>
          </a:prstGeom>
          <a:noFill/>
        </p:spPr>
        <p:txBody>
          <a:bodyPr wrap="square">
            <a:spAutoFit/>
          </a:bodyPr>
          <a:lstStyle/>
          <a:p>
            <a:pPr defTabSz="457200">
              <a:lnSpc>
                <a:spcPts val="3900"/>
              </a:lnSpc>
            </a:pPr>
            <a:r>
              <a:rPr kumimoji="1" lang="zh-CN" altLang="en-US" sz="2400" dirty="0">
                <a:solidFill>
                  <a:prstClr val="black"/>
                </a:solidFill>
                <a:latin typeface="SimHei" panose="02010609060101010101" pitchFamily="49" charset="-122"/>
                <a:ea typeface="SimHei" panose="02010609060101010101" pitchFamily="49" charset="-122"/>
              </a:rPr>
              <a:t>利用</a:t>
            </a:r>
            <a:r>
              <a:rPr kumimoji="1" lang="en-US" altLang="zh-CN" sz="2400" dirty="0">
                <a:solidFill>
                  <a:prstClr val="black"/>
                </a:solidFill>
                <a:latin typeface="SimHei" panose="02010609060101010101" pitchFamily="49" charset="-122"/>
                <a:ea typeface="SimHei" panose="02010609060101010101" pitchFamily="49" charset="-122"/>
              </a:rPr>
              <a:t>RM</a:t>
            </a:r>
            <a:r>
              <a:rPr kumimoji="1" lang="zh-CN" altLang="en-US" sz="2400" dirty="0">
                <a:solidFill>
                  <a:prstClr val="black"/>
                </a:solidFill>
                <a:latin typeface="SimHei" panose="02010609060101010101" pitchFamily="49" charset="-122"/>
                <a:ea typeface="SimHei" panose="02010609060101010101" pitchFamily="49" charset="-122"/>
              </a:rPr>
              <a:t>模型代替人类，给问答数据进行打分，进而训练最终模型</a:t>
            </a:r>
            <a:endParaRPr kumimoji="1" lang="en-US" altLang="zh-CN" sz="2400" dirty="0">
              <a:solidFill>
                <a:prstClr val="black"/>
              </a:solidFill>
              <a:latin typeface="SimHei" panose="02010609060101010101" pitchFamily="49" charset="-122"/>
              <a:ea typeface="SimHei" panose="02010609060101010101" pitchFamily="49" charset="-122"/>
            </a:endParaRPr>
          </a:p>
        </p:txBody>
      </p:sp>
      <p:sp>
        <p:nvSpPr>
          <p:cNvPr id="22" name="文本框 21">
            <a:extLst>
              <a:ext uri="{FF2B5EF4-FFF2-40B4-BE49-F238E27FC236}">
                <a16:creationId xmlns:a16="http://schemas.microsoft.com/office/drawing/2014/main" id="{51A4AF53-5C78-1706-9DB2-EFA1F1B9E3E5}"/>
              </a:ext>
            </a:extLst>
          </p:cNvPr>
          <p:cNvSpPr txBox="1"/>
          <p:nvPr/>
        </p:nvSpPr>
        <p:spPr>
          <a:xfrm>
            <a:off x="10610060" y="3642245"/>
            <a:ext cx="786990"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答案</a:t>
            </a:r>
          </a:p>
        </p:txBody>
      </p:sp>
      <p:sp>
        <p:nvSpPr>
          <p:cNvPr id="23" name="圆角矩形 22">
            <a:extLst>
              <a:ext uri="{FF2B5EF4-FFF2-40B4-BE49-F238E27FC236}">
                <a16:creationId xmlns:a16="http://schemas.microsoft.com/office/drawing/2014/main" id="{37C13485-97B8-E83B-4D61-636DE8ACC86E}"/>
              </a:ext>
            </a:extLst>
          </p:cNvPr>
          <p:cNvSpPr/>
          <p:nvPr/>
        </p:nvSpPr>
        <p:spPr>
          <a:xfrm>
            <a:off x="7937829" y="5438686"/>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4" name="文本框 23">
            <a:extLst>
              <a:ext uri="{FF2B5EF4-FFF2-40B4-BE49-F238E27FC236}">
                <a16:creationId xmlns:a16="http://schemas.microsoft.com/office/drawing/2014/main" id="{D59946F9-CD4F-4F0A-CDA3-25EC45613B37}"/>
              </a:ext>
            </a:extLst>
          </p:cNvPr>
          <p:cNvSpPr txBox="1"/>
          <p:nvPr/>
        </p:nvSpPr>
        <p:spPr>
          <a:xfrm>
            <a:off x="8576513" y="5697493"/>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31" name="下箭头 30">
            <a:extLst>
              <a:ext uri="{FF2B5EF4-FFF2-40B4-BE49-F238E27FC236}">
                <a16:creationId xmlns:a16="http://schemas.microsoft.com/office/drawing/2014/main" id="{96138564-C78E-2703-CE9C-2FD27995FC3C}"/>
              </a:ext>
            </a:extLst>
          </p:cNvPr>
          <p:cNvSpPr/>
          <p:nvPr/>
        </p:nvSpPr>
        <p:spPr>
          <a:xfrm rot="10800000">
            <a:off x="8736655" y="5122468"/>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2" name="下箭头 31">
            <a:extLst>
              <a:ext uri="{FF2B5EF4-FFF2-40B4-BE49-F238E27FC236}">
                <a16:creationId xmlns:a16="http://schemas.microsoft.com/office/drawing/2014/main" id="{298044AE-F839-546D-71C1-6F14861877EE}"/>
              </a:ext>
            </a:extLst>
          </p:cNvPr>
          <p:cNvSpPr/>
          <p:nvPr/>
        </p:nvSpPr>
        <p:spPr>
          <a:xfrm rot="10800000">
            <a:off x="8736655" y="4395151"/>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cxnSp>
        <p:nvCxnSpPr>
          <p:cNvPr id="38" name="肘形连接符 37">
            <a:extLst>
              <a:ext uri="{FF2B5EF4-FFF2-40B4-BE49-F238E27FC236}">
                <a16:creationId xmlns:a16="http://schemas.microsoft.com/office/drawing/2014/main" id="{43EFD5B6-C041-79A7-07EA-8BF3711D5215}"/>
              </a:ext>
            </a:extLst>
          </p:cNvPr>
          <p:cNvCxnSpPr>
            <a:stCxn id="5" idx="2"/>
            <a:endCxn id="23" idx="1"/>
          </p:cNvCxnSpPr>
          <p:nvPr/>
        </p:nvCxnSpPr>
        <p:spPr>
          <a:xfrm rot="16200000" flipH="1">
            <a:off x="6459198" y="4417254"/>
            <a:ext cx="1858753" cy="109851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a:extLst>
              <a:ext uri="{FF2B5EF4-FFF2-40B4-BE49-F238E27FC236}">
                <a16:creationId xmlns:a16="http://schemas.microsoft.com/office/drawing/2014/main" id="{0BCF0C3F-B8A4-C4D9-55A9-C4D69B18D8D6}"/>
              </a:ext>
            </a:extLst>
          </p:cNvPr>
          <p:cNvCxnSpPr>
            <a:cxnSpLocks/>
            <a:stCxn id="22" idx="2"/>
            <a:endCxn id="23" idx="3"/>
          </p:cNvCxnSpPr>
          <p:nvPr/>
        </p:nvCxnSpPr>
        <p:spPr>
          <a:xfrm rot="5400000">
            <a:off x="9480630" y="4372960"/>
            <a:ext cx="1853531" cy="119232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DF6FB285-98F0-3E66-2FBA-D48C369FA10E}"/>
              </a:ext>
            </a:extLst>
          </p:cNvPr>
          <p:cNvSpPr txBox="1"/>
          <p:nvPr/>
        </p:nvSpPr>
        <p:spPr>
          <a:xfrm>
            <a:off x="1222341" y="2145705"/>
            <a:ext cx="3945882" cy="646331"/>
          </a:xfrm>
          <a:prstGeom prst="rect">
            <a:avLst/>
          </a:prstGeom>
          <a:noFill/>
        </p:spPr>
        <p:txBody>
          <a:bodyPr wrap="square">
            <a:spAutoFit/>
          </a:bodyPr>
          <a:lstStyle/>
          <a:p>
            <a:pPr algn="ctr" defTabSz="1219162">
              <a:defRPr/>
            </a:pPr>
            <a:r>
              <a:rPr kumimoji="1" lang="zh-CN" altLang="en-US" dirty="0">
                <a:solidFill>
                  <a:prstClr val="black"/>
                </a:solidFill>
                <a:latin typeface="Arial"/>
                <a:ea typeface="楷体"/>
              </a:rPr>
              <a:t>问题：中国人民大学有哪些特点</a:t>
            </a:r>
          </a:p>
          <a:p>
            <a:pPr algn="ctr" defTabSz="1219162">
              <a:defRPr/>
            </a:pPr>
            <a:r>
              <a:rPr kumimoji="1" lang="en-US" altLang="zh-CN" dirty="0">
                <a:solidFill>
                  <a:prstClr val="black"/>
                </a:solidFill>
                <a:latin typeface="Arial"/>
                <a:ea typeface="楷体"/>
              </a:rPr>
              <a:t>+</a:t>
            </a:r>
            <a:r>
              <a:rPr kumimoji="1" lang="zh-CN" altLang="en-US" dirty="0">
                <a:solidFill>
                  <a:prstClr val="black"/>
                </a:solidFill>
                <a:latin typeface="Arial"/>
                <a:ea typeface="楷体"/>
              </a:rPr>
              <a:t> 答案：</a:t>
            </a:r>
            <a:r>
              <a:rPr kumimoji="1" lang="zh-CN" altLang="en-US" dirty="0">
                <a:solidFill>
                  <a:srgbClr val="FF0000"/>
                </a:solidFill>
                <a:latin typeface="Arial"/>
                <a:ea typeface="楷体"/>
              </a:rPr>
              <a:t>是上海的一所高校</a:t>
            </a:r>
          </a:p>
        </p:txBody>
      </p:sp>
      <p:sp>
        <p:nvSpPr>
          <p:cNvPr id="59" name="圆角矩形 58">
            <a:extLst>
              <a:ext uri="{FF2B5EF4-FFF2-40B4-BE49-F238E27FC236}">
                <a16:creationId xmlns:a16="http://schemas.microsoft.com/office/drawing/2014/main" id="{A9D5A03D-88E4-070E-750B-1D62105E18A6}"/>
              </a:ext>
            </a:extLst>
          </p:cNvPr>
          <p:cNvSpPr/>
          <p:nvPr/>
        </p:nvSpPr>
        <p:spPr>
          <a:xfrm>
            <a:off x="2699319" y="3120380"/>
            <a:ext cx="991927" cy="415499"/>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0" name="文本框 59">
            <a:extLst>
              <a:ext uri="{FF2B5EF4-FFF2-40B4-BE49-F238E27FC236}">
                <a16:creationId xmlns:a16="http://schemas.microsoft.com/office/drawing/2014/main" id="{C3230DBA-7C4D-65F6-01E9-1B06F36501EB}"/>
              </a:ext>
            </a:extLst>
          </p:cNvPr>
          <p:cNvSpPr txBox="1"/>
          <p:nvPr/>
        </p:nvSpPr>
        <p:spPr>
          <a:xfrm>
            <a:off x="2891468" y="3129735"/>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61" name="下箭头 60">
            <a:extLst>
              <a:ext uri="{FF2B5EF4-FFF2-40B4-BE49-F238E27FC236}">
                <a16:creationId xmlns:a16="http://schemas.microsoft.com/office/drawing/2014/main" id="{E01CF528-C1D4-9D0D-2A81-1C460400A1B8}"/>
              </a:ext>
            </a:extLst>
          </p:cNvPr>
          <p:cNvSpPr/>
          <p:nvPr/>
        </p:nvSpPr>
        <p:spPr>
          <a:xfrm>
            <a:off x="3066290" y="2872517"/>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2" name="下箭头 61">
            <a:extLst>
              <a:ext uri="{FF2B5EF4-FFF2-40B4-BE49-F238E27FC236}">
                <a16:creationId xmlns:a16="http://schemas.microsoft.com/office/drawing/2014/main" id="{FBF5308E-951E-F637-165A-0612EEEE30BC}"/>
              </a:ext>
            </a:extLst>
          </p:cNvPr>
          <p:cNvSpPr/>
          <p:nvPr/>
        </p:nvSpPr>
        <p:spPr>
          <a:xfrm>
            <a:off x="3066290" y="3581037"/>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3" name="文本框 62">
            <a:extLst>
              <a:ext uri="{FF2B5EF4-FFF2-40B4-BE49-F238E27FC236}">
                <a16:creationId xmlns:a16="http://schemas.microsoft.com/office/drawing/2014/main" id="{1025FB57-DA2A-1539-CB5D-7F1E2C1DF8C3}"/>
              </a:ext>
            </a:extLst>
          </p:cNvPr>
          <p:cNvSpPr txBox="1"/>
          <p:nvPr/>
        </p:nvSpPr>
        <p:spPr>
          <a:xfrm>
            <a:off x="2851214" y="3781215"/>
            <a:ext cx="786991" cy="369332"/>
          </a:xfrm>
          <a:prstGeom prst="rect">
            <a:avLst/>
          </a:prstGeom>
          <a:noFill/>
        </p:spPr>
        <p:txBody>
          <a:bodyPr wrap="square">
            <a:spAutoFit/>
          </a:bodyPr>
          <a:lstStyle/>
          <a:p>
            <a:pPr algn="ctr" defTabSz="1219162">
              <a:defRPr/>
            </a:pPr>
            <a:r>
              <a:rPr kumimoji="1" lang="en-US" altLang="zh-CN" dirty="0">
                <a:solidFill>
                  <a:prstClr val="black"/>
                </a:solidFill>
                <a:latin typeface="Arial"/>
                <a:ea typeface="楷体"/>
              </a:rPr>
              <a:t>0.13</a:t>
            </a:r>
            <a:endParaRPr kumimoji="1" lang="zh-CN" altLang="en-US" dirty="0">
              <a:solidFill>
                <a:prstClr val="black"/>
              </a:solidFill>
              <a:latin typeface="Arial"/>
              <a:ea typeface="楷体"/>
            </a:endParaRPr>
          </a:p>
        </p:txBody>
      </p:sp>
      <p:sp>
        <p:nvSpPr>
          <p:cNvPr id="64" name="文本框 63">
            <a:extLst>
              <a:ext uri="{FF2B5EF4-FFF2-40B4-BE49-F238E27FC236}">
                <a16:creationId xmlns:a16="http://schemas.microsoft.com/office/drawing/2014/main" id="{6ACC5152-0F18-D1F1-CA21-37BD7D95CCD4}"/>
              </a:ext>
            </a:extLst>
          </p:cNvPr>
          <p:cNvSpPr txBox="1"/>
          <p:nvPr/>
        </p:nvSpPr>
        <p:spPr>
          <a:xfrm>
            <a:off x="1271768" y="4388753"/>
            <a:ext cx="3945882" cy="646331"/>
          </a:xfrm>
          <a:prstGeom prst="rect">
            <a:avLst/>
          </a:prstGeom>
          <a:noFill/>
        </p:spPr>
        <p:txBody>
          <a:bodyPr wrap="square">
            <a:spAutoFit/>
          </a:bodyPr>
          <a:lstStyle/>
          <a:p>
            <a:pPr algn="ctr" defTabSz="1219162">
              <a:defRPr/>
            </a:pPr>
            <a:r>
              <a:rPr kumimoji="1" lang="zh-CN" altLang="en-US" dirty="0">
                <a:solidFill>
                  <a:prstClr val="black"/>
                </a:solidFill>
                <a:latin typeface="Arial"/>
                <a:ea typeface="楷体"/>
              </a:rPr>
              <a:t>问题：中国人民大学有哪些特点</a:t>
            </a:r>
          </a:p>
          <a:p>
            <a:pPr algn="ctr" defTabSz="1219162">
              <a:defRPr/>
            </a:pPr>
            <a:r>
              <a:rPr kumimoji="1" lang="en-US" altLang="zh-CN" dirty="0">
                <a:solidFill>
                  <a:prstClr val="black"/>
                </a:solidFill>
                <a:latin typeface="Arial"/>
                <a:ea typeface="楷体"/>
              </a:rPr>
              <a:t>+</a:t>
            </a:r>
            <a:r>
              <a:rPr kumimoji="1" lang="zh-CN" altLang="en-US" dirty="0">
                <a:solidFill>
                  <a:prstClr val="black"/>
                </a:solidFill>
                <a:latin typeface="Arial"/>
                <a:ea typeface="楷体"/>
              </a:rPr>
              <a:t> 答案：</a:t>
            </a:r>
            <a:r>
              <a:rPr lang="zh-CN" altLang="en-US" dirty="0">
                <a:solidFill>
                  <a:srgbClr val="00B050"/>
                </a:solidFill>
                <a:latin typeface="Arial"/>
                <a:ea typeface="楷体"/>
              </a:rPr>
              <a:t>位于北京市海淀区</a:t>
            </a:r>
            <a:endParaRPr kumimoji="1" lang="zh-CN" altLang="en-US" dirty="0">
              <a:solidFill>
                <a:srgbClr val="00B050"/>
              </a:solidFill>
              <a:latin typeface="Arial"/>
              <a:ea typeface="楷体"/>
            </a:endParaRPr>
          </a:p>
        </p:txBody>
      </p:sp>
      <p:sp>
        <p:nvSpPr>
          <p:cNvPr id="65" name="圆角矩形 64">
            <a:extLst>
              <a:ext uri="{FF2B5EF4-FFF2-40B4-BE49-F238E27FC236}">
                <a16:creationId xmlns:a16="http://schemas.microsoft.com/office/drawing/2014/main" id="{70EE86C7-72A5-5214-9E59-EC05326F5C58}"/>
              </a:ext>
            </a:extLst>
          </p:cNvPr>
          <p:cNvSpPr/>
          <p:nvPr/>
        </p:nvSpPr>
        <p:spPr>
          <a:xfrm>
            <a:off x="2699319" y="5355715"/>
            <a:ext cx="991927" cy="415499"/>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6" name="文本框 65">
            <a:extLst>
              <a:ext uri="{FF2B5EF4-FFF2-40B4-BE49-F238E27FC236}">
                <a16:creationId xmlns:a16="http://schemas.microsoft.com/office/drawing/2014/main" id="{3F123746-B116-009B-FC69-15798110415B}"/>
              </a:ext>
            </a:extLst>
          </p:cNvPr>
          <p:cNvSpPr txBox="1"/>
          <p:nvPr/>
        </p:nvSpPr>
        <p:spPr>
          <a:xfrm>
            <a:off x="2891468" y="5365070"/>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67" name="下箭头 66">
            <a:extLst>
              <a:ext uri="{FF2B5EF4-FFF2-40B4-BE49-F238E27FC236}">
                <a16:creationId xmlns:a16="http://schemas.microsoft.com/office/drawing/2014/main" id="{00CD9930-EE1C-43A2-1EC9-D7BD57CB316A}"/>
              </a:ext>
            </a:extLst>
          </p:cNvPr>
          <p:cNvSpPr/>
          <p:nvPr/>
        </p:nvSpPr>
        <p:spPr>
          <a:xfrm>
            <a:off x="3066290" y="5107852"/>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8" name="下箭头 67">
            <a:extLst>
              <a:ext uri="{FF2B5EF4-FFF2-40B4-BE49-F238E27FC236}">
                <a16:creationId xmlns:a16="http://schemas.microsoft.com/office/drawing/2014/main" id="{F26C5F01-892D-F831-0165-98B7C626EC45}"/>
              </a:ext>
            </a:extLst>
          </p:cNvPr>
          <p:cNvSpPr/>
          <p:nvPr/>
        </p:nvSpPr>
        <p:spPr>
          <a:xfrm>
            <a:off x="3066290" y="5853443"/>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9" name="文本框 68">
            <a:extLst>
              <a:ext uri="{FF2B5EF4-FFF2-40B4-BE49-F238E27FC236}">
                <a16:creationId xmlns:a16="http://schemas.microsoft.com/office/drawing/2014/main" id="{2F6AE51D-A033-56F9-CD34-BC037A533955}"/>
              </a:ext>
            </a:extLst>
          </p:cNvPr>
          <p:cNvSpPr txBox="1"/>
          <p:nvPr/>
        </p:nvSpPr>
        <p:spPr>
          <a:xfrm>
            <a:off x="2851214" y="6115406"/>
            <a:ext cx="786991" cy="369332"/>
          </a:xfrm>
          <a:prstGeom prst="rect">
            <a:avLst/>
          </a:prstGeom>
          <a:noFill/>
        </p:spPr>
        <p:txBody>
          <a:bodyPr wrap="square">
            <a:spAutoFit/>
          </a:bodyPr>
          <a:lstStyle/>
          <a:p>
            <a:pPr algn="ctr" defTabSz="1219162">
              <a:defRPr/>
            </a:pPr>
            <a:r>
              <a:rPr kumimoji="1" lang="en-US" altLang="zh-CN" dirty="0">
                <a:solidFill>
                  <a:prstClr val="black"/>
                </a:solidFill>
                <a:latin typeface="Arial"/>
                <a:ea typeface="楷体"/>
              </a:rPr>
              <a:t>0.95</a:t>
            </a:r>
            <a:endParaRPr kumimoji="1" lang="zh-CN" altLang="en-US" dirty="0">
              <a:solidFill>
                <a:prstClr val="black"/>
              </a:solidFill>
              <a:latin typeface="Arial"/>
              <a:ea typeface="楷体"/>
            </a:endParaRPr>
          </a:p>
        </p:txBody>
      </p:sp>
      <p:sp>
        <p:nvSpPr>
          <p:cNvPr id="71" name="矩形 70">
            <a:extLst>
              <a:ext uri="{FF2B5EF4-FFF2-40B4-BE49-F238E27FC236}">
                <a16:creationId xmlns:a16="http://schemas.microsoft.com/office/drawing/2014/main" id="{AF16096D-70C9-8621-A48A-68DDEBA349E8}"/>
              </a:ext>
            </a:extLst>
          </p:cNvPr>
          <p:cNvSpPr/>
          <p:nvPr/>
        </p:nvSpPr>
        <p:spPr>
          <a:xfrm>
            <a:off x="1271768" y="2010350"/>
            <a:ext cx="3945882" cy="2174236"/>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72" name="矩形 71">
            <a:extLst>
              <a:ext uri="{FF2B5EF4-FFF2-40B4-BE49-F238E27FC236}">
                <a16:creationId xmlns:a16="http://schemas.microsoft.com/office/drawing/2014/main" id="{7A3B62CC-75BB-E564-9B3D-621960F83CF8}"/>
              </a:ext>
            </a:extLst>
          </p:cNvPr>
          <p:cNvSpPr/>
          <p:nvPr/>
        </p:nvSpPr>
        <p:spPr>
          <a:xfrm>
            <a:off x="1284125" y="4344266"/>
            <a:ext cx="3945882" cy="2174236"/>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Tree>
    <p:extLst>
      <p:ext uri="{BB962C8B-B14F-4D97-AF65-F5344CB8AC3E}">
        <p14:creationId xmlns:p14="http://schemas.microsoft.com/office/powerpoint/2010/main" val="1684054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的与众不同：自然语言处理角度</a:t>
            </a:r>
          </a:p>
        </p:txBody>
      </p:sp>
      <p:sp>
        <p:nvSpPr>
          <p:cNvPr id="4" name="文本框 3">
            <a:extLst>
              <a:ext uri="{FF2B5EF4-FFF2-40B4-BE49-F238E27FC236}">
                <a16:creationId xmlns:a16="http://schemas.microsoft.com/office/drawing/2014/main" id="{5E087248-29D7-AF50-1CA0-E8C882ECA6D3}"/>
              </a:ext>
            </a:extLst>
          </p:cNvPr>
          <p:cNvSpPr txBox="1"/>
          <p:nvPr/>
        </p:nvSpPr>
        <p:spPr>
          <a:xfrm>
            <a:off x="3760673" y="3419913"/>
            <a:ext cx="1403498" cy="369332"/>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GPT3</a:t>
            </a:r>
            <a:r>
              <a:rPr kumimoji="1" lang="zh-CN" altLang="en-US" dirty="0">
                <a:solidFill>
                  <a:prstClr val="black"/>
                </a:solidFill>
                <a:latin typeface="Arial"/>
                <a:ea typeface="楷体"/>
              </a:rPr>
              <a:t>系列</a:t>
            </a:r>
          </a:p>
        </p:txBody>
      </p:sp>
      <p:cxnSp>
        <p:nvCxnSpPr>
          <p:cNvPr id="6" name="直线连接符 6">
            <a:extLst>
              <a:ext uri="{FF2B5EF4-FFF2-40B4-BE49-F238E27FC236}">
                <a16:creationId xmlns:a16="http://schemas.microsoft.com/office/drawing/2014/main" id="{73491181-CC17-F0C4-7C04-39F5F4B635DE}"/>
              </a:ext>
            </a:extLst>
          </p:cNvPr>
          <p:cNvCxnSpPr/>
          <p:nvPr/>
        </p:nvCxnSpPr>
        <p:spPr>
          <a:xfrm>
            <a:off x="3760674" y="2613999"/>
            <a:ext cx="14034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线连接符 7">
            <a:extLst>
              <a:ext uri="{FF2B5EF4-FFF2-40B4-BE49-F238E27FC236}">
                <a16:creationId xmlns:a16="http://schemas.microsoft.com/office/drawing/2014/main" id="{0C8703D7-EE44-E03C-7A65-E83AE23AEBCD}"/>
              </a:ext>
            </a:extLst>
          </p:cNvPr>
          <p:cNvCxnSpPr/>
          <p:nvPr/>
        </p:nvCxnSpPr>
        <p:spPr>
          <a:xfrm>
            <a:off x="3760674" y="4455204"/>
            <a:ext cx="14034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线连接符 8">
            <a:extLst>
              <a:ext uri="{FF2B5EF4-FFF2-40B4-BE49-F238E27FC236}">
                <a16:creationId xmlns:a16="http://schemas.microsoft.com/office/drawing/2014/main" id="{00CB25DA-FD3D-595C-420A-99F1E5DC3A4A}"/>
              </a:ext>
            </a:extLst>
          </p:cNvPr>
          <p:cNvCxnSpPr/>
          <p:nvPr/>
        </p:nvCxnSpPr>
        <p:spPr>
          <a:xfrm>
            <a:off x="3760674" y="6200716"/>
            <a:ext cx="14034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A1FE5E9-0925-FD08-6D78-B645AD467A5A}"/>
              </a:ext>
            </a:extLst>
          </p:cNvPr>
          <p:cNvSpPr txBox="1"/>
          <p:nvPr/>
        </p:nvSpPr>
        <p:spPr>
          <a:xfrm>
            <a:off x="3760674" y="5166377"/>
            <a:ext cx="1403498" cy="646331"/>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GPT3.5</a:t>
            </a:r>
            <a:r>
              <a:rPr kumimoji="1" lang="zh-CN" altLang="en-US" dirty="0">
                <a:solidFill>
                  <a:prstClr val="black"/>
                </a:solidFill>
                <a:latin typeface="Arial"/>
                <a:ea typeface="楷体"/>
              </a:rPr>
              <a:t>系列</a:t>
            </a:r>
          </a:p>
        </p:txBody>
      </p:sp>
      <p:sp>
        <p:nvSpPr>
          <p:cNvPr id="10" name="文本框 9">
            <a:extLst>
              <a:ext uri="{FF2B5EF4-FFF2-40B4-BE49-F238E27FC236}">
                <a16:creationId xmlns:a16="http://schemas.microsoft.com/office/drawing/2014/main" id="{F83F6FD0-F501-9D43-FE05-AD51D4266EA5}"/>
              </a:ext>
            </a:extLst>
          </p:cNvPr>
          <p:cNvSpPr txBox="1"/>
          <p:nvPr/>
        </p:nvSpPr>
        <p:spPr>
          <a:xfrm>
            <a:off x="6109020" y="2535543"/>
            <a:ext cx="1403498" cy="369332"/>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GPT3</a:t>
            </a:r>
            <a:endParaRPr kumimoji="1" lang="zh-CN" altLang="en-US" dirty="0">
              <a:solidFill>
                <a:prstClr val="black"/>
              </a:solidFill>
              <a:latin typeface="Arial"/>
              <a:ea typeface="楷体"/>
            </a:endParaRPr>
          </a:p>
        </p:txBody>
      </p:sp>
      <p:sp>
        <p:nvSpPr>
          <p:cNvPr id="11" name="文本框 10">
            <a:extLst>
              <a:ext uri="{FF2B5EF4-FFF2-40B4-BE49-F238E27FC236}">
                <a16:creationId xmlns:a16="http://schemas.microsoft.com/office/drawing/2014/main" id="{7842463B-5431-391B-36DF-20668C9909F7}"/>
              </a:ext>
            </a:extLst>
          </p:cNvPr>
          <p:cNvSpPr txBox="1"/>
          <p:nvPr/>
        </p:nvSpPr>
        <p:spPr>
          <a:xfrm>
            <a:off x="4901256" y="3641650"/>
            <a:ext cx="1403498" cy="369332"/>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Codex</a:t>
            </a:r>
            <a:endParaRPr kumimoji="1" lang="zh-CN" altLang="en-US" dirty="0">
              <a:solidFill>
                <a:prstClr val="black"/>
              </a:solidFill>
              <a:latin typeface="Arial"/>
              <a:ea typeface="楷体"/>
            </a:endParaRPr>
          </a:p>
        </p:txBody>
      </p:sp>
      <p:sp>
        <p:nvSpPr>
          <p:cNvPr id="12" name="文本框 11">
            <a:extLst>
              <a:ext uri="{FF2B5EF4-FFF2-40B4-BE49-F238E27FC236}">
                <a16:creationId xmlns:a16="http://schemas.microsoft.com/office/drawing/2014/main" id="{C7BDEF8F-4B22-AEAA-0781-F6E27A288FB0}"/>
              </a:ext>
            </a:extLst>
          </p:cNvPr>
          <p:cNvSpPr txBox="1"/>
          <p:nvPr/>
        </p:nvSpPr>
        <p:spPr>
          <a:xfrm>
            <a:off x="7339651" y="3641650"/>
            <a:ext cx="1403498" cy="369332"/>
          </a:xfrm>
          <a:prstGeom prst="rect">
            <a:avLst/>
          </a:prstGeom>
          <a:noFill/>
        </p:spPr>
        <p:txBody>
          <a:bodyPr wrap="square" rtlCol="0">
            <a:spAutoFit/>
          </a:bodyPr>
          <a:lstStyle/>
          <a:p>
            <a:pPr algn="ctr" defTabSz="457200"/>
            <a:r>
              <a:rPr kumimoji="1" lang="en-US" altLang="zh-CN" dirty="0" err="1">
                <a:solidFill>
                  <a:prstClr val="black"/>
                </a:solidFill>
                <a:latin typeface="Arial"/>
                <a:ea typeface="楷体"/>
              </a:rPr>
              <a:t>InstructGPT</a:t>
            </a:r>
            <a:endParaRPr kumimoji="1" lang="zh-CN" altLang="en-US" dirty="0">
              <a:solidFill>
                <a:prstClr val="black"/>
              </a:solidFill>
              <a:latin typeface="Arial"/>
              <a:ea typeface="楷体"/>
            </a:endParaRPr>
          </a:p>
        </p:txBody>
      </p:sp>
      <p:sp>
        <p:nvSpPr>
          <p:cNvPr id="13" name="文本框 12">
            <a:extLst>
              <a:ext uri="{FF2B5EF4-FFF2-40B4-BE49-F238E27FC236}">
                <a16:creationId xmlns:a16="http://schemas.microsoft.com/office/drawing/2014/main" id="{3DB14B39-679F-A6C1-F84A-664EEFF6F708}"/>
              </a:ext>
            </a:extLst>
          </p:cNvPr>
          <p:cNvSpPr txBox="1"/>
          <p:nvPr/>
        </p:nvSpPr>
        <p:spPr>
          <a:xfrm>
            <a:off x="5805859" y="4898724"/>
            <a:ext cx="2009819" cy="369332"/>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Text-davinci-002</a:t>
            </a:r>
            <a:endParaRPr kumimoji="1" lang="zh-CN" altLang="en-US" dirty="0">
              <a:solidFill>
                <a:prstClr val="black"/>
              </a:solidFill>
              <a:latin typeface="Arial"/>
              <a:ea typeface="楷体"/>
            </a:endParaRPr>
          </a:p>
        </p:txBody>
      </p:sp>
      <p:sp>
        <p:nvSpPr>
          <p:cNvPr id="14" name="文本框 13">
            <a:extLst>
              <a:ext uri="{FF2B5EF4-FFF2-40B4-BE49-F238E27FC236}">
                <a16:creationId xmlns:a16="http://schemas.microsoft.com/office/drawing/2014/main" id="{DBDCEBD4-0451-40AD-CB7A-B070D4816394}"/>
              </a:ext>
            </a:extLst>
          </p:cNvPr>
          <p:cNvSpPr txBox="1"/>
          <p:nvPr/>
        </p:nvSpPr>
        <p:spPr>
          <a:xfrm>
            <a:off x="6195018" y="5744101"/>
            <a:ext cx="1241789" cy="369332"/>
          </a:xfrm>
          <a:prstGeom prst="rect">
            <a:avLst/>
          </a:prstGeom>
          <a:noFill/>
        </p:spPr>
        <p:txBody>
          <a:bodyPr wrap="square" rtlCol="0">
            <a:spAutoFit/>
          </a:bodyPr>
          <a:lstStyle/>
          <a:p>
            <a:pPr algn="ctr" defTabSz="457200"/>
            <a:r>
              <a:rPr kumimoji="1" lang="en-US" altLang="zh-CN" dirty="0" err="1">
                <a:solidFill>
                  <a:prstClr val="black"/>
                </a:solidFill>
                <a:latin typeface="Arial"/>
                <a:ea typeface="楷体"/>
              </a:rPr>
              <a:t>ChatGPT</a:t>
            </a:r>
            <a:endParaRPr kumimoji="1" lang="zh-CN" altLang="en-US" dirty="0">
              <a:solidFill>
                <a:prstClr val="black"/>
              </a:solidFill>
              <a:latin typeface="Arial"/>
              <a:ea typeface="楷体"/>
            </a:endParaRPr>
          </a:p>
        </p:txBody>
      </p:sp>
      <p:cxnSp>
        <p:nvCxnSpPr>
          <p:cNvPr id="15" name="直线连接符 15">
            <a:extLst>
              <a:ext uri="{FF2B5EF4-FFF2-40B4-BE49-F238E27FC236}">
                <a16:creationId xmlns:a16="http://schemas.microsoft.com/office/drawing/2014/main" id="{5F8AF0C5-0104-737A-C0E9-A0FE41DC67D2}"/>
              </a:ext>
            </a:extLst>
          </p:cNvPr>
          <p:cNvCxnSpPr>
            <a:cxnSpLocks/>
            <a:stCxn id="10" idx="2"/>
            <a:endCxn id="11" idx="0"/>
          </p:cNvCxnSpPr>
          <p:nvPr/>
        </p:nvCxnSpPr>
        <p:spPr>
          <a:xfrm rot="5400000">
            <a:off x="5838500" y="2669380"/>
            <a:ext cx="736775" cy="1207764"/>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A27FB0BF-0C76-CC35-A8A9-6E45FFCF8333}"/>
              </a:ext>
            </a:extLst>
          </p:cNvPr>
          <p:cNvCxnSpPr>
            <a:cxnSpLocks/>
            <a:stCxn id="10" idx="2"/>
            <a:endCxn id="12" idx="0"/>
          </p:cNvCxnSpPr>
          <p:nvPr/>
        </p:nvCxnSpPr>
        <p:spPr>
          <a:xfrm rot="16200000" flipH="1">
            <a:off x="7057697" y="2657946"/>
            <a:ext cx="736775" cy="1230631"/>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A5CD05C-D098-D9D2-2C96-6D1910FABCB2}"/>
              </a:ext>
            </a:extLst>
          </p:cNvPr>
          <p:cNvSpPr txBox="1"/>
          <p:nvPr/>
        </p:nvSpPr>
        <p:spPr>
          <a:xfrm>
            <a:off x="9547042" y="3641649"/>
            <a:ext cx="1403498" cy="369332"/>
          </a:xfrm>
          <a:prstGeom prst="rect">
            <a:avLst/>
          </a:prstGeom>
          <a:noFill/>
        </p:spPr>
        <p:txBody>
          <a:bodyPr wrap="square" rtlCol="0">
            <a:spAutoFit/>
          </a:bodyPr>
          <a:lstStyle/>
          <a:p>
            <a:pPr algn="ctr" defTabSz="457200"/>
            <a:r>
              <a:rPr kumimoji="1" lang="en-US" altLang="zh-CN" dirty="0" err="1">
                <a:solidFill>
                  <a:prstClr val="black"/>
                </a:solidFill>
                <a:latin typeface="Arial"/>
                <a:ea typeface="楷体"/>
              </a:rPr>
              <a:t>WebGPT</a:t>
            </a:r>
            <a:endParaRPr kumimoji="1" lang="zh-CN" altLang="en-US" dirty="0">
              <a:solidFill>
                <a:prstClr val="black"/>
              </a:solidFill>
              <a:latin typeface="Arial"/>
              <a:ea typeface="楷体"/>
            </a:endParaRPr>
          </a:p>
        </p:txBody>
      </p:sp>
      <p:cxnSp>
        <p:nvCxnSpPr>
          <p:cNvPr id="18" name="直线连接符 15">
            <a:extLst>
              <a:ext uri="{FF2B5EF4-FFF2-40B4-BE49-F238E27FC236}">
                <a16:creationId xmlns:a16="http://schemas.microsoft.com/office/drawing/2014/main" id="{6D64BF5E-87A3-8BD0-A3D8-2032BAB091BB}"/>
              </a:ext>
            </a:extLst>
          </p:cNvPr>
          <p:cNvCxnSpPr>
            <a:cxnSpLocks/>
            <a:stCxn id="10" idx="2"/>
            <a:endCxn id="17" idx="0"/>
          </p:cNvCxnSpPr>
          <p:nvPr/>
        </p:nvCxnSpPr>
        <p:spPr>
          <a:xfrm rot="16200000" flipH="1">
            <a:off x="8161393" y="1554251"/>
            <a:ext cx="736774" cy="3438022"/>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线连接符 15">
            <a:extLst>
              <a:ext uri="{FF2B5EF4-FFF2-40B4-BE49-F238E27FC236}">
                <a16:creationId xmlns:a16="http://schemas.microsoft.com/office/drawing/2014/main" id="{2FFA536D-4900-564A-DEEA-FA55AFC372F7}"/>
              </a:ext>
            </a:extLst>
          </p:cNvPr>
          <p:cNvCxnSpPr>
            <a:cxnSpLocks/>
            <a:stCxn id="11" idx="2"/>
            <a:endCxn id="13" idx="0"/>
          </p:cNvCxnSpPr>
          <p:nvPr/>
        </p:nvCxnSpPr>
        <p:spPr>
          <a:xfrm rot="16200000" flipH="1">
            <a:off x="5763016" y="3850971"/>
            <a:ext cx="887742" cy="1207764"/>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线连接符 15">
            <a:extLst>
              <a:ext uri="{FF2B5EF4-FFF2-40B4-BE49-F238E27FC236}">
                <a16:creationId xmlns:a16="http://schemas.microsoft.com/office/drawing/2014/main" id="{663E0D83-C1D1-F08D-CAEE-327E549A3DA2}"/>
              </a:ext>
            </a:extLst>
          </p:cNvPr>
          <p:cNvCxnSpPr>
            <a:cxnSpLocks/>
            <a:stCxn id="12" idx="2"/>
            <a:endCxn id="13" idx="0"/>
          </p:cNvCxnSpPr>
          <p:nvPr/>
        </p:nvCxnSpPr>
        <p:spPr>
          <a:xfrm rot="5400000">
            <a:off x="6982214" y="3839538"/>
            <a:ext cx="887742" cy="1230631"/>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线连接符 15">
            <a:extLst>
              <a:ext uri="{FF2B5EF4-FFF2-40B4-BE49-F238E27FC236}">
                <a16:creationId xmlns:a16="http://schemas.microsoft.com/office/drawing/2014/main" id="{FF9FC45A-6DED-2F6D-74A5-85F17A2936CF}"/>
              </a:ext>
            </a:extLst>
          </p:cNvPr>
          <p:cNvCxnSpPr>
            <a:cxnSpLocks/>
            <a:stCxn id="13" idx="2"/>
            <a:endCxn id="14" idx="0"/>
          </p:cNvCxnSpPr>
          <p:nvPr/>
        </p:nvCxnSpPr>
        <p:spPr>
          <a:xfrm>
            <a:off x="6810769" y="5268056"/>
            <a:ext cx="5144" cy="47604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连接符 15">
            <a:extLst>
              <a:ext uri="{FF2B5EF4-FFF2-40B4-BE49-F238E27FC236}">
                <a16:creationId xmlns:a16="http://schemas.microsoft.com/office/drawing/2014/main" id="{74B53108-B4DE-B58B-5901-610B66E5DE2D}"/>
              </a:ext>
            </a:extLst>
          </p:cNvPr>
          <p:cNvCxnSpPr>
            <a:cxnSpLocks/>
            <a:stCxn id="17" idx="2"/>
            <a:endCxn id="23" idx="0"/>
          </p:cNvCxnSpPr>
          <p:nvPr/>
        </p:nvCxnSpPr>
        <p:spPr>
          <a:xfrm rot="5400000">
            <a:off x="8995113" y="4487941"/>
            <a:ext cx="1730638" cy="776719"/>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042ED70-1DE8-BA18-B4FD-F55E0B661884}"/>
              </a:ext>
            </a:extLst>
          </p:cNvPr>
          <p:cNvSpPr txBox="1"/>
          <p:nvPr/>
        </p:nvSpPr>
        <p:spPr>
          <a:xfrm>
            <a:off x="8467162" y="5741619"/>
            <a:ext cx="2009819" cy="369332"/>
          </a:xfrm>
          <a:prstGeom prst="rect">
            <a:avLst/>
          </a:prstGeom>
          <a:noFill/>
        </p:spPr>
        <p:txBody>
          <a:bodyPr wrap="square" rtlCol="0">
            <a:spAutoFit/>
          </a:bodyPr>
          <a:lstStyle/>
          <a:p>
            <a:pPr algn="ctr" defTabSz="457200"/>
            <a:r>
              <a:rPr kumimoji="1" lang="en-US" altLang="zh-CN" dirty="0" err="1">
                <a:solidFill>
                  <a:prstClr val="black"/>
                </a:solidFill>
                <a:latin typeface="Arial"/>
                <a:ea typeface="楷体"/>
              </a:rPr>
              <a:t>Bing+ChatGPT</a:t>
            </a:r>
            <a:endParaRPr kumimoji="1" lang="zh-CN" altLang="en-US" dirty="0">
              <a:solidFill>
                <a:prstClr val="black"/>
              </a:solidFill>
              <a:latin typeface="Arial"/>
              <a:ea typeface="楷体"/>
            </a:endParaRPr>
          </a:p>
        </p:txBody>
      </p:sp>
      <p:cxnSp>
        <p:nvCxnSpPr>
          <p:cNvPr id="24" name="直线连接符 15">
            <a:extLst>
              <a:ext uri="{FF2B5EF4-FFF2-40B4-BE49-F238E27FC236}">
                <a16:creationId xmlns:a16="http://schemas.microsoft.com/office/drawing/2014/main" id="{62D6ACE3-B243-ED76-2C2E-7DE04F49B4A9}"/>
              </a:ext>
            </a:extLst>
          </p:cNvPr>
          <p:cNvCxnSpPr>
            <a:cxnSpLocks/>
            <a:stCxn id="14" idx="3"/>
            <a:endCxn id="23" idx="1"/>
          </p:cNvCxnSpPr>
          <p:nvPr/>
        </p:nvCxnSpPr>
        <p:spPr>
          <a:xfrm flipV="1">
            <a:off x="7436807" y="5926285"/>
            <a:ext cx="1030355" cy="248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794916C-3358-B6F6-52D0-770F563860A4}"/>
              </a:ext>
            </a:extLst>
          </p:cNvPr>
          <p:cNvSpPr txBox="1"/>
          <p:nvPr/>
        </p:nvSpPr>
        <p:spPr>
          <a:xfrm>
            <a:off x="5212960" y="3339502"/>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代码预训练</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6" name="文本框 25">
            <a:extLst>
              <a:ext uri="{FF2B5EF4-FFF2-40B4-BE49-F238E27FC236}">
                <a16:creationId xmlns:a16="http://schemas.microsoft.com/office/drawing/2014/main" id="{6C3FFADD-03DC-715F-56D4-DA51636DDEDD}"/>
              </a:ext>
            </a:extLst>
          </p:cNvPr>
          <p:cNvSpPr txBox="1"/>
          <p:nvPr/>
        </p:nvSpPr>
        <p:spPr>
          <a:xfrm>
            <a:off x="7630670" y="3349262"/>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指令微调</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7" name="文本框 26">
            <a:extLst>
              <a:ext uri="{FF2B5EF4-FFF2-40B4-BE49-F238E27FC236}">
                <a16:creationId xmlns:a16="http://schemas.microsoft.com/office/drawing/2014/main" id="{103831ED-088C-FD5D-EF65-362988356EA7}"/>
              </a:ext>
            </a:extLst>
          </p:cNvPr>
          <p:cNvSpPr txBox="1"/>
          <p:nvPr/>
        </p:nvSpPr>
        <p:spPr>
          <a:xfrm>
            <a:off x="10162682" y="3352202"/>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学习使用搜索引擎</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8" name="文本框 27">
            <a:extLst>
              <a:ext uri="{FF2B5EF4-FFF2-40B4-BE49-F238E27FC236}">
                <a16:creationId xmlns:a16="http://schemas.microsoft.com/office/drawing/2014/main" id="{DD2CD335-A12A-2A81-E1A6-90365F9E2917}"/>
              </a:ext>
            </a:extLst>
          </p:cNvPr>
          <p:cNvSpPr txBox="1"/>
          <p:nvPr/>
        </p:nvSpPr>
        <p:spPr>
          <a:xfrm>
            <a:off x="6755297" y="4561317"/>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代码预训练</a:t>
            </a:r>
            <a:r>
              <a:rPr kumimoji="1" lang="en-US" altLang="zh-CN"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a:t>
            </a:r>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指令微调</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9" name="文本框 28">
            <a:extLst>
              <a:ext uri="{FF2B5EF4-FFF2-40B4-BE49-F238E27FC236}">
                <a16:creationId xmlns:a16="http://schemas.microsoft.com/office/drawing/2014/main" id="{E09445D0-2D38-ED7D-D2BC-38BB53D4C837}"/>
              </a:ext>
            </a:extLst>
          </p:cNvPr>
          <p:cNvSpPr txBox="1"/>
          <p:nvPr/>
        </p:nvSpPr>
        <p:spPr>
          <a:xfrm>
            <a:off x="6636744" y="5318426"/>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人类反馈强化学习</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cxnSp>
        <p:nvCxnSpPr>
          <p:cNvPr id="30" name="直线连接符 65">
            <a:extLst>
              <a:ext uri="{FF2B5EF4-FFF2-40B4-BE49-F238E27FC236}">
                <a16:creationId xmlns:a16="http://schemas.microsoft.com/office/drawing/2014/main" id="{B8C4CE60-7F2C-4CB9-2DE9-4137DEC6B6B8}"/>
              </a:ext>
            </a:extLst>
          </p:cNvPr>
          <p:cNvCxnSpPr>
            <a:cxnSpLocks/>
            <a:stCxn id="4" idx="0"/>
          </p:cNvCxnSpPr>
          <p:nvPr/>
        </p:nvCxnSpPr>
        <p:spPr>
          <a:xfrm flipV="1">
            <a:off x="4462422" y="2613999"/>
            <a:ext cx="0" cy="805914"/>
          </a:xfrm>
          <a:prstGeom prst="line">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线连接符 68">
            <a:extLst>
              <a:ext uri="{FF2B5EF4-FFF2-40B4-BE49-F238E27FC236}">
                <a16:creationId xmlns:a16="http://schemas.microsoft.com/office/drawing/2014/main" id="{418F1589-0747-B1C3-C194-6D240ED7A00F}"/>
              </a:ext>
            </a:extLst>
          </p:cNvPr>
          <p:cNvCxnSpPr>
            <a:cxnSpLocks/>
            <a:stCxn id="4" idx="2"/>
          </p:cNvCxnSpPr>
          <p:nvPr/>
        </p:nvCxnSpPr>
        <p:spPr>
          <a:xfrm>
            <a:off x="4462422" y="3789245"/>
            <a:ext cx="0" cy="665959"/>
          </a:xfrm>
          <a:prstGeom prst="line">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线连接符 71">
            <a:extLst>
              <a:ext uri="{FF2B5EF4-FFF2-40B4-BE49-F238E27FC236}">
                <a16:creationId xmlns:a16="http://schemas.microsoft.com/office/drawing/2014/main" id="{CCA8DFB8-E97C-0F2F-1C76-FC9DB19D3D07}"/>
              </a:ext>
            </a:extLst>
          </p:cNvPr>
          <p:cNvCxnSpPr>
            <a:cxnSpLocks/>
            <a:stCxn id="9" idx="0"/>
          </p:cNvCxnSpPr>
          <p:nvPr/>
        </p:nvCxnSpPr>
        <p:spPr>
          <a:xfrm flipV="1">
            <a:off x="4462423" y="4455205"/>
            <a:ext cx="0" cy="711172"/>
          </a:xfrm>
          <a:prstGeom prst="line">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线连接符 74">
            <a:extLst>
              <a:ext uri="{FF2B5EF4-FFF2-40B4-BE49-F238E27FC236}">
                <a16:creationId xmlns:a16="http://schemas.microsoft.com/office/drawing/2014/main" id="{96BAB78E-F5E0-3C73-5B0C-C8770FDFCF2D}"/>
              </a:ext>
            </a:extLst>
          </p:cNvPr>
          <p:cNvCxnSpPr>
            <a:cxnSpLocks/>
            <a:stCxn id="9" idx="2"/>
          </p:cNvCxnSpPr>
          <p:nvPr/>
        </p:nvCxnSpPr>
        <p:spPr>
          <a:xfrm>
            <a:off x="4462423" y="5812708"/>
            <a:ext cx="0" cy="388008"/>
          </a:xfrm>
          <a:prstGeom prst="line">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393A8C83-D998-2D4A-AE1D-0DD0FC8AE7AE}"/>
              </a:ext>
            </a:extLst>
          </p:cNvPr>
          <p:cNvSpPr txBox="1"/>
          <p:nvPr/>
        </p:nvSpPr>
        <p:spPr>
          <a:xfrm>
            <a:off x="4513477" y="1077311"/>
            <a:ext cx="2223357" cy="923330"/>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Transformer</a:t>
            </a:r>
          </a:p>
          <a:p>
            <a:pPr algn="ctr" defTabSz="457200"/>
            <a:r>
              <a:rPr kumimoji="1" lang="en-US" altLang="zh-CN" dirty="0">
                <a:solidFill>
                  <a:prstClr val="black"/>
                </a:solidFill>
                <a:latin typeface="Arial"/>
                <a:ea typeface="楷体"/>
              </a:rPr>
              <a:t>(</a:t>
            </a:r>
            <a:r>
              <a:rPr kumimoji="1" lang="zh-CN" altLang="en-US" dirty="0">
                <a:solidFill>
                  <a:prstClr val="black"/>
                </a:solidFill>
                <a:latin typeface="Arial"/>
                <a:ea typeface="楷体"/>
              </a:rPr>
              <a:t>谷歌）</a:t>
            </a:r>
            <a:endParaRPr kumimoji="1" lang="en-US" altLang="zh-CN" dirty="0">
              <a:solidFill>
                <a:prstClr val="black"/>
              </a:solidFill>
              <a:latin typeface="Arial"/>
              <a:ea typeface="楷体"/>
            </a:endParaRPr>
          </a:p>
          <a:p>
            <a:pPr algn="ctr" defTabSz="457200"/>
            <a:r>
              <a:rPr kumimoji="1" lang="en-US" altLang="zh-CN" dirty="0">
                <a:solidFill>
                  <a:prstClr val="black"/>
                </a:solidFill>
                <a:latin typeface="Arial"/>
                <a:ea typeface="楷体"/>
              </a:rPr>
              <a:t>Encoder + Decoder</a:t>
            </a:r>
            <a:endParaRPr kumimoji="1" lang="zh-CN" altLang="en-US" dirty="0">
              <a:solidFill>
                <a:prstClr val="black"/>
              </a:solidFill>
              <a:latin typeface="Arial"/>
              <a:ea typeface="楷体"/>
            </a:endParaRPr>
          </a:p>
        </p:txBody>
      </p:sp>
      <p:sp>
        <p:nvSpPr>
          <p:cNvPr id="36" name="文本框 35">
            <a:extLst>
              <a:ext uri="{FF2B5EF4-FFF2-40B4-BE49-F238E27FC236}">
                <a16:creationId xmlns:a16="http://schemas.microsoft.com/office/drawing/2014/main" id="{4353D97F-8E48-E7A2-AC5F-202B02AA4C9F}"/>
              </a:ext>
            </a:extLst>
          </p:cNvPr>
          <p:cNvSpPr txBox="1"/>
          <p:nvPr/>
        </p:nvSpPr>
        <p:spPr>
          <a:xfrm>
            <a:off x="392515" y="2511365"/>
            <a:ext cx="2223357" cy="646331"/>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BERT</a:t>
            </a:r>
          </a:p>
          <a:p>
            <a:pPr algn="ctr" defTabSz="457200"/>
            <a:r>
              <a:rPr kumimoji="1" lang="en-US" altLang="zh-CN" dirty="0">
                <a:solidFill>
                  <a:prstClr val="black"/>
                </a:solidFill>
                <a:latin typeface="Arial"/>
                <a:ea typeface="楷体"/>
              </a:rPr>
              <a:t>(</a:t>
            </a:r>
            <a:r>
              <a:rPr kumimoji="1" lang="zh-CN" altLang="en-US" dirty="0">
                <a:solidFill>
                  <a:prstClr val="black"/>
                </a:solidFill>
                <a:latin typeface="Arial"/>
                <a:ea typeface="楷体"/>
              </a:rPr>
              <a:t>谷歌）</a:t>
            </a:r>
          </a:p>
        </p:txBody>
      </p:sp>
      <p:sp>
        <p:nvSpPr>
          <p:cNvPr id="37" name="文本框 36">
            <a:extLst>
              <a:ext uri="{FF2B5EF4-FFF2-40B4-BE49-F238E27FC236}">
                <a16:creationId xmlns:a16="http://schemas.microsoft.com/office/drawing/2014/main" id="{FDC848F1-B68E-5662-C20F-DBF6288E92F1}"/>
              </a:ext>
            </a:extLst>
          </p:cNvPr>
          <p:cNvSpPr txBox="1"/>
          <p:nvPr/>
        </p:nvSpPr>
        <p:spPr>
          <a:xfrm>
            <a:off x="7387984" y="1927290"/>
            <a:ext cx="2223357" cy="646331"/>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GPT</a:t>
            </a:r>
          </a:p>
          <a:p>
            <a:pPr algn="ctr" defTabSz="457200"/>
            <a:r>
              <a:rPr kumimoji="1" lang="en-US" altLang="zh-CN" dirty="0">
                <a:solidFill>
                  <a:prstClr val="black"/>
                </a:solidFill>
                <a:latin typeface="Arial"/>
                <a:ea typeface="楷体"/>
              </a:rPr>
              <a:t>(</a:t>
            </a:r>
            <a:r>
              <a:rPr kumimoji="1" lang="en-US" altLang="zh-CN" dirty="0" err="1">
                <a:solidFill>
                  <a:prstClr val="black"/>
                </a:solidFill>
                <a:latin typeface="Arial"/>
                <a:ea typeface="楷体"/>
              </a:rPr>
              <a:t>OpenAI</a:t>
            </a:r>
            <a:r>
              <a:rPr kumimoji="1" lang="en-US" altLang="zh-CN" dirty="0">
                <a:solidFill>
                  <a:prstClr val="black"/>
                </a:solidFill>
                <a:latin typeface="Arial"/>
                <a:ea typeface="楷体"/>
              </a:rPr>
              <a:t>)</a:t>
            </a:r>
            <a:endParaRPr kumimoji="1" lang="zh-CN" altLang="en-US" dirty="0">
              <a:solidFill>
                <a:prstClr val="black"/>
              </a:solidFill>
              <a:latin typeface="Arial"/>
              <a:ea typeface="楷体"/>
            </a:endParaRPr>
          </a:p>
        </p:txBody>
      </p:sp>
      <p:cxnSp>
        <p:nvCxnSpPr>
          <p:cNvPr id="41" name="连接符: 肘形 40">
            <a:extLst>
              <a:ext uri="{FF2B5EF4-FFF2-40B4-BE49-F238E27FC236}">
                <a16:creationId xmlns:a16="http://schemas.microsoft.com/office/drawing/2014/main" id="{580A0C54-4685-20FC-9766-8FD492C478B2}"/>
              </a:ext>
            </a:extLst>
          </p:cNvPr>
          <p:cNvCxnSpPr>
            <a:cxnSpLocks/>
            <a:endCxn id="36" idx="0"/>
          </p:cNvCxnSpPr>
          <p:nvPr/>
        </p:nvCxnSpPr>
        <p:spPr>
          <a:xfrm rot="10800000" flipV="1">
            <a:off x="1504194" y="1830841"/>
            <a:ext cx="2920130" cy="68052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D88137B8-A9E9-8383-1461-4C7AB59DCCC8}"/>
              </a:ext>
            </a:extLst>
          </p:cNvPr>
          <p:cNvCxnSpPr>
            <a:cxnSpLocks/>
            <a:endCxn id="37" idx="0"/>
          </p:cNvCxnSpPr>
          <p:nvPr/>
        </p:nvCxnSpPr>
        <p:spPr>
          <a:xfrm>
            <a:off x="6825987" y="1825628"/>
            <a:ext cx="1673676" cy="10166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D6D78A96-E02D-87F7-0004-2A12D63436D3}"/>
              </a:ext>
            </a:extLst>
          </p:cNvPr>
          <p:cNvSpPr/>
          <p:nvPr/>
        </p:nvSpPr>
        <p:spPr>
          <a:xfrm>
            <a:off x="3357222" y="2542966"/>
            <a:ext cx="8717112" cy="3845135"/>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cxnSp>
        <p:nvCxnSpPr>
          <p:cNvPr id="48" name="直线连接符 15">
            <a:extLst>
              <a:ext uri="{FF2B5EF4-FFF2-40B4-BE49-F238E27FC236}">
                <a16:creationId xmlns:a16="http://schemas.microsoft.com/office/drawing/2014/main" id="{A7D2C6CB-316A-1C7F-0A57-B7578830485F}"/>
              </a:ext>
            </a:extLst>
          </p:cNvPr>
          <p:cNvCxnSpPr>
            <a:cxnSpLocks/>
            <a:endCxn id="52" idx="0"/>
          </p:cNvCxnSpPr>
          <p:nvPr/>
        </p:nvCxnSpPr>
        <p:spPr>
          <a:xfrm rot="5400000">
            <a:off x="327332" y="3521955"/>
            <a:ext cx="1571384" cy="778290"/>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线连接符 15">
            <a:extLst>
              <a:ext uri="{FF2B5EF4-FFF2-40B4-BE49-F238E27FC236}">
                <a16:creationId xmlns:a16="http://schemas.microsoft.com/office/drawing/2014/main" id="{95517D00-F2E8-561B-7394-DA65A309C262}"/>
              </a:ext>
            </a:extLst>
          </p:cNvPr>
          <p:cNvCxnSpPr>
            <a:cxnSpLocks/>
          </p:cNvCxnSpPr>
          <p:nvPr/>
        </p:nvCxnSpPr>
        <p:spPr>
          <a:xfrm rot="16200000" flipH="1">
            <a:off x="1726014" y="2901563"/>
            <a:ext cx="782942" cy="1230631"/>
          </a:xfrm>
          <a:prstGeom prst="bentConnector3">
            <a:avLst>
              <a:gd name="adj1" fmla="val 51622"/>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17A5CF3D-C792-E36D-05FE-AE20D65BE3D6}"/>
              </a:ext>
            </a:extLst>
          </p:cNvPr>
          <p:cNvSpPr txBox="1"/>
          <p:nvPr/>
        </p:nvSpPr>
        <p:spPr>
          <a:xfrm>
            <a:off x="68477" y="4696792"/>
            <a:ext cx="1310803" cy="923330"/>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Model for</a:t>
            </a:r>
          </a:p>
          <a:p>
            <a:pPr algn="ctr" defTabSz="457200"/>
            <a:r>
              <a:rPr kumimoji="1" lang="en-US" altLang="zh-CN" dirty="0">
                <a:solidFill>
                  <a:prstClr val="black"/>
                </a:solidFill>
                <a:latin typeface="Arial"/>
                <a:ea typeface="楷体"/>
              </a:rPr>
              <a:t>NLP Task 1</a:t>
            </a:r>
            <a:endParaRPr kumimoji="1" lang="zh-CN" altLang="en-US" dirty="0">
              <a:solidFill>
                <a:prstClr val="black"/>
              </a:solidFill>
              <a:latin typeface="Arial"/>
              <a:ea typeface="楷体"/>
            </a:endParaRPr>
          </a:p>
        </p:txBody>
      </p:sp>
      <p:sp>
        <p:nvSpPr>
          <p:cNvPr id="61" name="文本框 60">
            <a:extLst>
              <a:ext uri="{FF2B5EF4-FFF2-40B4-BE49-F238E27FC236}">
                <a16:creationId xmlns:a16="http://schemas.microsoft.com/office/drawing/2014/main" id="{9DD62FFC-6EBA-814A-F162-108F72284E30}"/>
              </a:ext>
            </a:extLst>
          </p:cNvPr>
          <p:cNvSpPr txBox="1"/>
          <p:nvPr/>
        </p:nvSpPr>
        <p:spPr>
          <a:xfrm>
            <a:off x="1948077" y="3922092"/>
            <a:ext cx="1310803" cy="923330"/>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Model for</a:t>
            </a:r>
          </a:p>
          <a:p>
            <a:pPr algn="ctr" defTabSz="457200"/>
            <a:r>
              <a:rPr kumimoji="1" lang="en-US" altLang="zh-CN" dirty="0">
                <a:solidFill>
                  <a:prstClr val="black"/>
                </a:solidFill>
                <a:latin typeface="Arial"/>
                <a:ea typeface="楷体"/>
              </a:rPr>
              <a:t>NLP Task n</a:t>
            </a:r>
            <a:endParaRPr kumimoji="1" lang="zh-CN" altLang="en-US" dirty="0">
              <a:solidFill>
                <a:prstClr val="black"/>
              </a:solidFill>
              <a:latin typeface="Arial"/>
              <a:ea typeface="楷体"/>
            </a:endParaRPr>
          </a:p>
        </p:txBody>
      </p:sp>
      <p:sp>
        <p:nvSpPr>
          <p:cNvPr id="62" name="文本框 61">
            <a:extLst>
              <a:ext uri="{FF2B5EF4-FFF2-40B4-BE49-F238E27FC236}">
                <a16:creationId xmlns:a16="http://schemas.microsoft.com/office/drawing/2014/main" id="{48A8CE40-0537-8A89-1613-B498D5F23B6E}"/>
              </a:ext>
            </a:extLst>
          </p:cNvPr>
          <p:cNvSpPr txBox="1"/>
          <p:nvPr/>
        </p:nvSpPr>
        <p:spPr>
          <a:xfrm>
            <a:off x="513960" y="3517302"/>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模型微调</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65" name="文本框 64">
            <a:extLst>
              <a:ext uri="{FF2B5EF4-FFF2-40B4-BE49-F238E27FC236}">
                <a16:creationId xmlns:a16="http://schemas.microsoft.com/office/drawing/2014/main" id="{90FB2487-F51B-C997-7F86-FECA3F5DAADB}"/>
              </a:ext>
            </a:extLst>
          </p:cNvPr>
          <p:cNvSpPr txBox="1"/>
          <p:nvPr/>
        </p:nvSpPr>
        <p:spPr>
          <a:xfrm>
            <a:off x="944777" y="4303092"/>
            <a:ext cx="1310803" cy="369332"/>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a:t>
            </a:r>
          </a:p>
        </p:txBody>
      </p:sp>
      <p:sp>
        <p:nvSpPr>
          <p:cNvPr id="69" name="文本框 68">
            <a:extLst>
              <a:ext uri="{FF2B5EF4-FFF2-40B4-BE49-F238E27FC236}">
                <a16:creationId xmlns:a16="http://schemas.microsoft.com/office/drawing/2014/main" id="{4A3B2A34-36CB-D13B-D78A-E7791A086836}"/>
              </a:ext>
            </a:extLst>
          </p:cNvPr>
          <p:cNvSpPr txBox="1"/>
          <p:nvPr/>
        </p:nvSpPr>
        <p:spPr>
          <a:xfrm>
            <a:off x="6957471" y="6041140"/>
            <a:ext cx="2402429" cy="707886"/>
          </a:xfrm>
          <a:prstGeom prst="rect">
            <a:avLst/>
          </a:prstGeom>
          <a:noFill/>
        </p:spPr>
        <p:txBody>
          <a:bodyPr wrap="square" rtlCol="0">
            <a:spAutoFit/>
          </a:bodyPr>
          <a:lstStyle/>
          <a:p>
            <a:pPr algn="ctr" defTabSz="457200"/>
            <a:r>
              <a:rPr kumimoji="1" lang="zh-CN" altLang="en-US" sz="2000" b="1" dirty="0">
                <a:solidFill>
                  <a:srgbClr val="FFBD47">
                    <a:lumMod val="75000"/>
                  </a:srgbClr>
                </a:solidFill>
                <a:latin typeface="SimHei" panose="02010609060101010101" pitchFamily="49" charset="-122"/>
                <a:ea typeface="SimHei" panose="02010609060101010101" pitchFamily="49" charset="-122"/>
                <a:cs typeface="Times New Roman" panose="02020603050405020304" pitchFamily="18" charset="0"/>
              </a:rPr>
              <a:t>统一交互方式</a:t>
            </a:r>
            <a:endParaRPr kumimoji="1" lang="zh-CN" altLang="en-US" sz="2000" dirty="0">
              <a:solidFill>
                <a:srgbClr val="FFBD47">
                  <a:lumMod val="75000"/>
                </a:srgbClr>
              </a:solidFill>
              <a:latin typeface="SimHei" panose="02010609060101010101" pitchFamily="49" charset="-122"/>
              <a:ea typeface="SimHei" panose="02010609060101010101" pitchFamily="49" charset="-122"/>
              <a:cs typeface="Times New Roman" panose="02020603050405020304" pitchFamily="18" charset="0"/>
            </a:endParaRPr>
          </a:p>
          <a:p>
            <a:pPr algn="ctr" defTabSz="457200"/>
            <a:r>
              <a:rPr kumimoji="1" lang="zh-CN" altLang="en-US" sz="2000" b="1" dirty="0">
                <a:solidFill>
                  <a:srgbClr val="FFBD47">
                    <a:lumMod val="75000"/>
                  </a:srgbClr>
                </a:solidFill>
                <a:latin typeface="SimHei" panose="02010609060101010101" pitchFamily="49" charset="-122"/>
                <a:ea typeface="SimHei" panose="02010609060101010101" pitchFamily="49" charset="-122"/>
                <a:cs typeface="Times New Roman" panose="02020603050405020304" pitchFamily="18" charset="0"/>
              </a:rPr>
              <a:t>用生成解决一切</a:t>
            </a:r>
            <a:endParaRPr kumimoji="1" lang="zh-CN" altLang="en-US" sz="2000" dirty="0">
              <a:solidFill>
                <a:srgbClr val="FFBD47">
                  <a:lumMod val="75000"/>
                </a:srgbClr>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70" name="文本框 69">
            <a:extLst>
              <a:ext uri="{FF2B5EF4-FFF2-40B4-BE49-F238E27FC236}">
                <a16:creationId xmlns:a16="http://schemas.microsoft.com/office/drawing/2014/main" id="{EA0F87D3-B065-926A-5387-6A1D2D5B42E0}"/>
              </a:ext>
            </a:extLst>
          </p:cNvPr>
          <p:cNvSpPr txBox="1"/>
          <p:nvPr/>
        </p:nvSpPr>
        <p:spPr>
          <a:xfrm>
            <a:off x="584179" y="5660139"/>
            <a:ext cx="2235222" cy="400110"/>
          </a:xfrm>
          <a:prstGeom prst="rect">
            <a:avLst/>
          </a:prstGeom>
          <a:noFill/>
        </p:spPr>
        <p:txBody>
          <a:bodyPr wrap="square" rtlCol="0">
            <a:spAutoFit/>
          </a:bodyPr>
          <a:lstStyle>
            <a:defPPr>
              <a:defRPr lang="zh-CN"/>
            </a:defPPr>
            <a:lvl1pPr algn="ctr">
              <a:defRPr kumimoji="1" sz="4000" b="1">
                <a:solidFill>
                  <a:schemeClr val="accent2">
                    <a:lumMod val="75000"/>
                  </a:schemeClr>
                </a:solidFill>
                <a:latin typeface="SimHei" panose="02010609060101010101" pitchFamily="49" charset="-122"/>
                <a:ea typeface="SimHei" panose="02010609060101010101" pitchFamily="49" charset="-122"/>
                <a:cs typeface="Times New Roman" panose="02020603050405020304" pitchFamily="18" charset="0"/>
              </a:defRPr>
            </a:lvl1pPr>
          </a:lstStyle>
          <a:p>
            <a:pPr defTabSz="457200"/>
            <a:r>
              <a:rPr lang="zh-CN" altLang="en-US" sz="2000" dirty="0">
                <a:solidFill>
                  <a:prstClr val="white">
                    <a:lumMod val="65000"/>
                  </a:prstClr>
                </a:solidFill>
              </a:rPr>
              <a:t>分门别类解决问题</a:t>
            </a:r>
          </a:p>
        </p:txBody>
      </p:sp>
      <p:sp>
        <p:nvSpPr>
          <p:cNvPr id="74" name="文本框 73">
            <a:extLst>
              <a:ext uri="{FF2B5EF4-FFF2-40B4-BE49-F238E27FC236}">
                <a16:creationId xmlns:a16="http://schemas.microsoft.com/office/drawing/2014/main" id="{B368E7A5-E9BD-29FB-C5E9-33D12EC2C522}"/>
              </a:ext>
            </a:extLst>
          </p:cNvPr>
          <p:cNvSpPr txBox="1"/>
          <p:nvPr/>
        </p:nvSpPr>
        <p:spPr>
          <a:xfrm>
            <a:off x="1647823" y="1973207"/>
            <a:ext cx="8975720" cy="2308324"/>
          </a:xfrm>
          <a:prstGeom prst="rect">
            <a:avLst/>
          </a:prstGeom>
          <a:solidFill>
            <a:srgbClr val="0070C0"/>
          </a:solidFill>
        </p:spPr>
        <p:txBody>
          <a:bodyPr wrap="square">
            <a:spAutoFit/>
          </a:bodyPr>
          <a:lstStyle/>
          <a:p>
            <a:pPr defTabSz="457200"/>
            <a:r>
              <a:rPr lang="zh-CN" altLang="en-US" sz="2400" dirty="0">
                <a:solidFill>
                  <a:prstClr val="white"/>
                </a:solidFill>
                <a:latin typeface="Arial"/>
                <a:ea typeface="楷体"/>
              </a:rPr>
              <a:t>斯坦福大学计算心理学教授</a:t>
            </a:r>
            <a:r>
              <a:rPr lang="en-US" altLang="zh-CN" sz="2400" dirty="0">
                <a:solidFill>
                  <a:prstClr val="white"/>
                </a:solidFill>
                <a:latin typeface="Arial"/>
                <a:ea typeface="楷体"/>
              </a:rPr>
              <a:t>Michal Kosinski</a:t>
            </a:r>
            <a:r>
              <a:rPr lang="zh-CN" altLang="en-US" sz="2400" dirty="0">
                <a:solidFill>
                  <a:prstClr val="white"/>
                </a:solidFill>
                <a:latin typeface="Arial"/>
                <a:ea typeface="楷体"/>
              </a:rPr>
              <a:t>发表</a:t>
            </a:r>
            <a:r>
              <a:rPr lang="en-US" altLang="zh-CN" sz="2400" dirty="0">
                <a:solidFill>
                  <a:prstClr val="white"/>
                </a:solidFill>
                <a:latin typeface="Arial"/>
                <a:ea typeface="楷体"/>
              </a:rPr>
              <a:t>《Theory of Mind May Have Spontaneously Emerged in Large Language Models》</a:t>
            </a:r>
          </a:p>
          <a:p>
            <a:pPr marL="342900" indent="-342900" defTabSz="457200">
              <a:buFont typeface="Wingdings" panose="05000000000000000000" pitchFamily="2" charset="2"/>
              <a:buChar char="ü"/>
            </a:pPr>
            <a:r>
              <a:rPr lang="en-US" altLang="zh-CN" sz="2400" dirty="0">
                <a:solidFill>
                  <a:prstClr val="white"/>
                </a:solidFill>
                <a:latin typeface="Arial"/>
                <a:ea typeface="楷体"/>
              </a:rPr>
              <a:t>2022</a:t>
            </a:r>
            <a:r>
              <a:rPr lang="zh-CN" altLang="en-US" sz="2400" dirty="0">
                <a:solidFill>
                  <a:prstClr val="white"/>
                </a:solidFill>
                <a:latin typeface="Arial"/>
                <a:ea typeface="楷体"/>
              </a:rPr>
              <a:t>年</a:t>
            </a:r>
            <a:r>
              <a:rPr lang="en-US" altLang="zh-CN" sz="2400" dirty="0">
                <a:solidFill>
                  <a:prstClr val="white"/>
                </a:solidFill>
                <a:latin typeface="Arial"/>
                <a:ea typeface="楷体"/>
              </a:rPr>
              <a:t>1</a:t>
            </a:r>
            <a:r>
              <a:rPr lang="zh-CN" altLang="en-US" sz="2400" dirty="0">
                <a:solidFill>
                  <a:prstClr val="white"/>
                </a:solidFill>
                <a:latin typeface="Arial"/>
                <a:ea typeface="楷体"/>
              </a:rPr>
              <a:t>月推出的</a:t>
            </a:r>
            <a:r>
              <a:rPr lang="en-US" altLang="zh-CN" sz="2400" dirty="0">
                <a:solidFill>
                  <a:prstClr val="white"/>
                </a:solidFill>
                <a:latin typeface="Arial"/>
                <a:ea typeface="楷体"/>
              </a:rPr>
              <a:t>davinci-002</a:t>
            </a:r>
            <a:r>
              <a:rPr lang="zh-CN" altLang="en-US" sz="2400" dirty="0">
                <a:solidFill>
                  <a:prstClr val="white"/>
                </a:solidFill>
                <a:latin typeface="Arial"/>
                <a:ea typeface="楷体"/>
              </a:rPr>
              <a:t>解决了</a:t>
            </a:r>
            <a:r>
              <a:rPr lang="en-US" altLang="zh-CN" sz="2400" dirty="0">
                <a:solidFill>
                  <a:prstClr val="white"/>
                </a:solidFill>
                <a:latin typeface="Arial"/>
                <a:ea typeface="楷体"/>
              </a:rPr>
              <a:t>70%</a:t>
            </a:r>
            <a:r>
              <a:rPr lang="zh-CN" altLang="en-US" sz="2400" dirty="0">
                <a:solidFill>
                  <a:prstClr val="white"/>
                </a:solidFill>
                <a:latin typeface="Arial"/>
                <a:ea typeface="楷体"/>
              </a:rPr>
              <a:t>的</a:t>
            </a:r>
            <a:r>
              <a:rPr lang="en-US" altLang="zh-CN" sz="2400" dirty="0" err="1">
                <a:solidFill>
                  <a:prstClr val="white"/>
                </a:solidFill>
                <a:latin typeface="Arial"/>
                <a:ea typeface="楷体"/>
              </a:rPr>
              <a:t>ToM</a:t>
            </a:r>
            <a:r>
              <a:rPr lang="zh-CN" altLang="en-US" sz="2400" dirty="0">
                <a:solidFill>
                  <a:prstClr val="white"/>
                </a:solidFill>
                <a:latin typeface="Arial"/>
                <a:ea typeface="楷体"/>
              </a:rPr>
              <a:t>（</a:t>
            </a:r>
            <a:r>
              <a:rPr lang="en-US" altLang="zh-CN" sz="2400" dirty="0">
                <a:solidFill>
                  <a:prstClr val="white"/>
                </a:solidFill>
                <a:latin typeface="Arial"/>
                <a:ea typeface="楷体"/>
              </a:rPr>
              <a:t>Theory of Mind</a:t>
            </a:r>
            <a:r>
              <a:rPr lang="zh-CN" altLang="en-US" sz="2400" dirty="0">
                <a:solidFill>
                  <a:prstClr val="white"/>
                </a:solidFill>
                <a:latin typeface="Arial"/>
                <a:ea typeface="楷体"/>
              </a:rPr>
              <a:t>）任务</a:t>
            </a:r>
            <a:r>
              <a:rPr lang="en-US" altLang="zh-CN" sz="2400" dirty="0">
                <a:solidFill>
                  <a:prstClr val="white"/>
                </a:solidFill>
                <a:latin typeface="Arial"/>
                <a:ea typeface="楷体"/>
              </a:rPr>
              <a:t>,</a:t>
            </a:r>
            <a:r>
              <a:rPr lang="zh-CN" altLang="en-US" sz="2400" dirty="0">
                <a:solidFill>
                  <a:prstClr val="white"/>
                </a:solidFill>
                <a:latin typeface="Arial"/>
                <a:ea typeface="楷体"/>
              </a:rPr>
              <a:t>表现相当于</a:t>
            </a:r>
            <a:r>
              <a:rPr lang="en-US" altLang="zh-CN" sz="2400" dirty="0">
                <a:solidFill>
                  <a:prstClr val="white"/>
                </a:solidFill>
                <a:latin typeface="Arial"/>
                <a:ea typeface="楷体"/>
              </a:rPr>
              <a:t>7</a:t>
            </a:r>
            <a:r>
              <a:rPr lang="zh-CN" altLang="en-US" sz="2400" dirty="0">
                <a:solidFill>
                  <a:prstClr val="white"/>
                </a:solidFill>
                <a:latin typeface="Arial"/>
                <a:ea typeface="楷体"/>
              </a:rPr>
              <a:t>岁儿童</a:t>
            </a:r>
            <a:endParaRPr lang="en-US" altLang="zh-CN" sz="2400" dirty="0">
              <a:solidFill>
                <a:prstClr val="white"/>
              </a:solidFill>
              <a:latin typeface="Arial"/>
              <a:ea typeface="楷体"/>
            </a:endParaRPr>
          </a:p>
          <a:p>
            <a:pPr marL="342900" indent="-342900" defTabSz="457200">
              <a:buFont typeface="Wingdings" panose="05000000000000000000" pitchFamily="2" charset="2"/>
              <a:buChar char="ü"/>
            </a:pPr>
            <a:r>
              <a:rPr lang="en-US" altLang="zh-CN" sz="2400" dirty="0">
                <a:solidFill>
                  <a:prstClr val="white"/>
                </a:solidFill>
                <a:latin typeface="Arial"/>
                <a:ea typeface="楷体"/>
              </a:rPr>
              <a:t>2022</a:t>
            </a:r>
            <a:r>
              <a:rPr lang="zh-CN" altLang="en-US" sz="2400" dirty="0">
                <a:solidFill>
                  <a:prstClr val="white"/>
                </a:solidFill>
                <a:latin typeface="Arial"/>
                <a:ea typeface="楷体"/>
              </a:rPr>
              <a:t>年</a:t>
            </a:r>
            <a:r>
              <a:rPr lang="en-US" altLang="zh-CN" sz="2400" dirty="0">
                <a:solidFill>
                  <a:prstClr val="white"/>
                </a:solidFill>
                <a:latin typeface="Arial"/>
                <a:ea typeface="楷体"/>
              </a:rPr>
              <a:t>11</a:t>
            </a:r>
            <a:r>
              <a:rPr lang="zh-CN" altLang="en-US" sz="2400" dirty="0">
                <a:solidFill>
                  <a:prstClr val="white"/>
                </a:solidFill>
                <a:latin typeface="Arial"/>
                <a:ea typeface="楷体"/>
              </a:rPr>
              <a:t>月推出的</a:t>
            </a:r>
            <a:r>
              <a:rPr lang="en-US" altLang="zh-CN" sz="2400" dirty="0" err="1">
                <a:solidFill>
                  <a:prstClr val="white"/>
                </a:solidFill>
                <a:latin typeface="Arial"/>
                <a:ea typeface="楷体"/>
              </a:rPr>
              <a:t>chatGPT</a:t>
            </a:r>
            <a:r>
              <a:rPr lang="zh-CN" altLang="en-US" sz="2400" dirty="0">
                <a:solidFill>
                  <a:prstClr val="white"/>
                </a:solidFill>
                <a:latin typeface="Arial"/>
                <a:ea typeface="楷体"/>
              </a:rPr>
              <a:t>解决了</a:t>
            </a:r>
            <a:r>
              <a:rPr lang="en-US" altLang="zh-CN" sz="2400" dirty="0">
                <a:solidFill>
                  <a:prstClr val="white"/>
                </a:solidFill>
                <a:latin typeface="Arial"/>
                <a:ea typeface="楷体"/>
              </a:rPr>
              <a:t>93%</a:t>
            </a:r>
            <a:r>
              <a:rPr lang="zh-CN" altLang="en-US" sz="2400" dirty="0">
                <a:solidFill>
                  <a:prstClr val="white"/>
                </a:solidFill>
                <a:latin typeface="Arial"/>
                <a:ea typeface="楷体"/>
              </a:rPr>
              <a:t>的</a:t>
            </a:r>
            <a:r>
              <a:rPr lang="en-US" altLang="zh-CN" sz="2400" dirty="0" err="1">
                <a:solidFill>
                  <a:prstClr val="white"/>
                </a:solidFill>
                <a:latin typeface="Arial"/>
                <a:ea typeface="楷体"/>
              </a:rPr>
              <a:t>ToM</a:t>
            </a:r>
            <a:r>
              <a:rPr lang="zh-CN" altLang="en-US" sz="2400" dirty="0">
                <a:solidFill>
                  <a:prstClr val="white"/>
                </a:solidFill>
                <a:latin typeface="Arial"/>
                <a:ea typeface="楷体"/>
              </a:rPr>
              <a:t>任务，表现相当于</a:t>
            </a:r>
            <a:r>
              <a:rPr lang="en-US" altLang="zh-CN" sz="2400" dirty="0">
                <a:solidFill>
                  <a:prstClr val="white"/>
                </a:solidFill>
                <a:latin typeface="Arial"/>
                <a:ea typeface="楷体"/>
              </a:rPr>
              <a:t>9</a:t>
            </a:r>
            <a:r>
              <a:rPr lang="zh-CN" altLang="en-US" sz="2400" dirty="0">
                <a:solidFill>
                  <a:prstClr val="white"/>
                </a:solidFill>
                <a:latin typeface="Arial"/>
                <a:ea typeface="楷体"/>
              </a:rPr>
              <a:t>岁儿童</a:t>
            </a:r>
            <a:endParaRPr lang="en-US" altLang="zh-CN" sz="2400" dirty="0">
              <a:solidFill>
                <a:prstClr val="white"/>
              </a:solidFill>
              <a:latin typeface="Arial"/>
              <a:ea typeface="楷体"/>
            </a:endParaRPr>
          </a:p>
        </p:txBody>
      </p:sp>
    </p:spTree>
    <p:extLst>
      <p:ext uri="{BB962C8B-B14F-4D97-AF65-F5344CB8AC3E}">
        <p14:creationId xmlns:p14="http://schemas.microsoft.com/office/powerpoint/2010/main" val="382906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43467" y="321734"/>
            <a:ext cx="10905066" cy="1135737"/>
          </a:xfrm>
        </p:spPr>
        <p:txBody>
          <a:bodyPr>
            <a:normAutofit/>
          </a:bodyPr>
          <a:lstStyle/>
          <a:p>
            <a:pPr eaLnBrk="1" hangingPunct="1">
              <a:defRPr/>
            </a:pPr>
            <a:r>
              <a:rPr lang="zh-CN" altLang="en-US" sz="3600"/>
              <a:t>参考书目</a:t>
            </a:r>
          </a:p>
        </p:txBody>
      </p:sp>
      <p:sp>
        <p:nvSpPr>
          <p:cNvPr id="93188" name="Rectangle 3"/>
          <p:cNvSpPr>
            <a:spLocks noGrp="1" noChangeArrowheads="1"/>
          </p:cNvSpPr>
          <p:nvPr>
            <p:ph idx="1"/>
          </p:nvPr>
        </p:nvSpPr>
        <p:spPr>
          <a:xfrm>
            <a:off x="643467" y="1782981"/>
            <a:ext cx="10905066" cy="4393982"/>
          </a:xfrm>
        </p:spPr>
        <p:txBody>
          <a:bodyPr>
            <a:normAutofit/>
          </a:bodyPr>
          <a:lstStyle/>
          <a:p>
            <a:pPr algn="l"/>
            <a:r>
              <a:rPr lang="en-US" altLang="zh-CN" sz="2000" dirty="0">
                <a:hlinkClick r:id="rId2"/>
              </a:rPr>
              <a:t>https://www.bilibili.com/video/BV1Wv411h7kN?p=23</a:t>
            </a:r>
            <a:endParaRPr lang="en-US" altLang="zh-CN" sz="2000" dirty="0"/>
          </a:p>
          <a:p>
            <a:pPr algn="l"/>
            <a:r>
              <a:rPr lang="zh-CN" altLang="en-US" sz="2000" dirty="0"/>
              <a:t>王东、利节和许莎，人工智能，清华大学出版社</a:t>
            </a:r>
            <a:endParaRPr lang="en-US" altLang="zh-CN" sz="2000" dirty="0"/>
          </a:p>
          <a:p>
            <a:pPr eaLnBrk="1" hangingPunct="1"/>
            <a:r>
              <a:rPr lang="zh-CN" altLang="en-US" sz="2000" dirty="0"/>
              <a:t>吴飞，人工智能导论：模型与算法，高等教育出版社</a:t>
            </a:r>
            <a:endParaRPr lang="en-US" altLang="zh-CN" sz="2000" dirty="0"/>
          </a:p>
          <a:p>
            <a:r>
              <a:rPr lang="en-US" altLang="zh-CN" sz="2000" dirty="0">
                <a:hlinkClick r:id="" action="ppaction://noaction"/>
              </a:rPr>
              <a:t>https://colah.github.io/posts/2015-08-Understanding-LSTMs/</a:t>
            </a:r>
          </a:p>
          <a:p>
            <a:r>
              <a:rPr lang="en-US" altLang="zh-CN" sz="2000" dirty="0">
                <a:hlinkClick r:id="" action="ppaction://noaction"/>
              </a:rPr>
              <a:t>https://medium.com/inside-machine-learning/what-is-a-transformer-d07dd1fbec04</a:t>
            </a:r>
            <a:endParaRPr lang="en-US" altLang="zh-CN" sz="2000" dirty="0"/>
          </a:p>
          <a:p>
            <a:r>
              <a:rPr lang="en-US" altLang="zh-CN" sz="2000" dirty="0">
                <a:hlinkClick r:id="rId3"/>
              </a:rPr>
              <a:t>http://jalammar.github.io/illustrated-transformer/</a:t>
            </a:r>
            <a:endParaRPr lang="en-US" altLang="zh-CN" sz="2000" dirty="0"/>
          </a:p>
          <a:p>
            <a:endParaRPr lang="en-US" altLang="zh-CN" sz="2000" dirty="0"/>
          </a:p>
        </p:txBody>
      </p:sp>
      <p:sp>
        <p:nvSpPr>
          <p:cNvPr id="93186" name="灯片编号占位符 5"/>
          <p:cNvSpPr>
            <a:spLocks noGrp="1"/>
          </p:cNvSpPr>
          <p:nvPr>
            <p:ph type="sldNum" sz="quarter" idx="12"/>
          </p:nvPr>
        </p:nvSpPr>
        <p:spPr>
          <a:xfrm>
            <a:off x="8805333" y="6356350"/>
            <a:ext cx="2743200" cy="365125"/>
          </a:xfrm>
        </p:spPr>
        <p:txBody>
          <a:bodyPr>
            <a:normAutofit/>
          </a:bodyPr>
          <a:lstStyle/>
          <a:p>
            <a:pPr>
              <a:spcAft>
                <a:spcPts val="600"/>
              </a:spcAft>
            </a:pPr>
            <a:fld id="{FEAF9F01-5A7A-44BE-8F85-32FBB822075E}" type="slidenum">
              <a:rPr lang="en-US" altLang="zh-CN" smtClean="0"/>
              <a:pPr>
                <a:spcAft>
                  <a:spcPts val="600"/>
                </a:spcAft>
              </a:pPr>
              <a:t>113</a:t>
            </a:fld>
            <a:endParaRPr lang="en-US" altLang="zh-CN"/>
          </a:p>
        </p:txBody>
      </p:sp>
    </p:spTree>
    <p:extLst>
      <p:ext uri="{BB962C8B-B14F-4D97-AF65-F5344CB8AC3E}">
        <p14:creationId xmlns:p14="http://schemas.microsoft.com/office/powerpoint/2010/main" val="1558982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A8B90A5-56C8-4350-B264-6125FB822D7F}"/>
              </a:ext>
            </a:extLst>
          </p:cNvPr>
          <p:cNvSpPr>
            <a:spLocks noGrp="1"/>
          </p:cNvSpPr>
          <p:nvPr>
            <p:ph type="ctrTitle"/>
          </p:nvPr>
        </p:nvSpPr>
        <p:spPr/>
        <p:txBody>
          <a:bodyPr/>
          <a:lstStyle/>
          <a:p>
            <a:r>
              <a:rPr lang="zh-CN" altLang="en-US" dirty="0"/>
              <a:t>谢谢！</a:t>
            </a:r>
          </a:p>
        </p:txBody>
      </p:sp>
    </p:spTree>
    <p:extLst>
      <p:ext uri="{BB962C8B-B14F-4D97-AF65-F5344CB8AC3E}">
        <p14:creationId xmlns:p14="http://schemas.microsoft.com/office/powerpoint/2010/main" val="3840237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81D42C-9DC6-4BB7-9FAF-891611A14E6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37140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730C8F-D0CD-4AE3-A0AB-A13FC3A9D2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867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DFEA6D-4883-4984-A279-670C8FB7F0E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1167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A5ECC9-C5F2-4BDD-910A-2A60E9FA06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8133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611BF9-2E7B-45F0-A1F6-F1F9E3A877E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0170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AB4B17E-6016-4C48-A02D-DB5A6D3C63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8202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DED89F-B22A-41DB-8CDE-B6C103D2CBB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78172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05FE14D-C909-49F9-BE62-AFCFF90D3B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5058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70CA8-5938-44D4-8BFD-8511BF5C4B18}"/>
              </a:ext>
            </a:extLst>
          </p:cNvPr>
          <p:cNvSpPr>
            <a:spLocks noGrp="1"/>
          </p:cNvSpPr>
          <p:nvPr>
            <p:ph type="title"/>
          </p:nvPr>
        </p:nvSpPr>
        <p:spPr/>
        <p:txBody>
          <a:bodyPr/>
          <a:lstStyle/>
          <a:p>
            <a:r>
              <a:rPr lang="zh-CN" altLang="en-US" dirty="0"/>
              <a:t>人工智能与语言</a:t>
            </a:r>
          </a:p>
        </p:txBody>
      </p:sp>
      <p:sp>
        <p:nvSpPr>
          <p:cNvPr id="3" name="内容占位符 2">
            <a:extLst>
              <a:ext uri="{FF2B5EF4-FFF2-40B4-BE49-F238E27FC236}">
                <a16:creationId xmlns:a16="http://schemas.microsoft.com/office/drawing/2014/main" id="{2AB703DC-735B-4203-BC1B-C0FD7C6EF46C}"/>
              </a:ext>
            </a:extLst>
          </p:cNvPr>
          <p:cNvSpPr>
            <a:spLocks noGrp="1"/>
          </p:cNvSpPr>
          <p:nvPr>
            <p:ph idx="1"/>
          </p:nvPr>
        </p:nvSpPr>
        <p:spPr/>
        <p:txBody>
          <a:bodyPr/>
          <a:lstStyle/>
          <a:p>
            <a:r>
              <a:rPr lang="zh-CN" altLang="en-US" dirty="0">
                <a:solidFill>
                  <a:schemeClr val="bg1">
                    <a:lumMod val="75000"/>
                  </a:schemeClr>
                </a:solidFill>
              </a:rPr>
              <a:t>语言模型概述</a:t>
            </a:r>
            <a:endParaRPr lang="en-US" altLang="zh-CN" dirty="0">
              <a:solidFill>
                <a:schemeClr val="bg1">
                  <a:lumMod val="75000"/>
                </a:schemeClr>
              </a:solidFill>
            </a:endParaRPr>
          </a:p>
          <a:p>
            <a:r>
              <a:rPr lang="zh-CN" altLang="en-US" dirty="0">
                <a:solidFill>
                  <a:schemeClr val="bg1">
                    <a:lumMod val="75000"/>
                  </a:schemeClr>
                </a:solidFill>
              </a:rPr>
              <a:t>词向量表示</a:t>
            </a:r>
            <a:endParaRPr lang="en-US" altLang="zh-CN" dirty="0">
              <a:solidFill>
                <a:schemeClr val="bg1">
                  <a:lumMod val="75000"/>
                </a:schemeClr>
              </a:solidFill>
            </a:endParaRPr>
          </a:p>
          <a:p>
            <a:r>
              <a:rPr lang="zh-CN" altLang="en-US" dirty="0">
                <a:solidFill>
                  <a:schemeClr val="bg1">
                    <a:lumMod val="75000"/>
                  </a:schemeClr>
                </a:solidFill>
              </a:rPr>
              <a:t>递归神经网络</a:t>
            </a:r>
            <a:endParaRPr lang="en-US" altLang="zh-CN" dirty="0">
              <a:solidFill>
                <a:schemeClr val="bg1">
                  <a:lumMod val="75000"/>
                </a:schemeClr>
              </a:solidFill>
            </a:endParaRPr>
          </a:p>
          <a:p>
            <a:r>
              <a:rPr lang="zh-CN" altLang="en-US" dirty="0"/>
              <a:t>条件语言模型</a:t>
            </a:r>
            <a:endParaRPr lang="en-US" altLang="zh-CN" dirty="0"/>
          </a:p>
          <a:p>
            <a:r>
              <a:rPr lang="zh-CN" altLang="en-US" dirty="0"/>
              <a:t>预训练模型</a:t>
            </a:r>
            <a:endParaRPr lang="en-US" altLang="zh-CN" dirty="0"/>
          </a:p>
          <a:p>
            <a:r>
              <a:rPr lang="zh-CN" altLang="en-US" dirty="0"/>
              <a:t>对齐的大语言模型</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27493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EAF583F-9965-4326-AD9C-AF4A45BE02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5351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33FA61-87D9-4B7D-8568-12EA01BF5F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9466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C315EF-3489-4601-A803-8AE6DEC236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012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736BA0-4A53-492B-976D-88F9165AF3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46903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866998-D9A7-4077-B7DC-532DE45063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19754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9807ECC-619D-4D1F-AF1A-AB92DD469F1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6295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26297F-85EA-46A0-A6C5-E72679CA2C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0016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F966BC-D3F8-4005-94AE-20EB7F413D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20219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98D162-BE2D-4CDF-A5F1-DD03CE5C24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1306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08FA413-884A-49F2-A960-456F9AEEA4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024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A36DB8-A976-446D-BBCA-F61813FC5A9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0447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7E3922C-E38D-4F30-907F-D3BDA28371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2968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1203F5-7BE5-4AA6-B715-D74D3934CA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3049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0EDBCA-5DF9-4F29-9BDD-959E561C08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0863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5EBC3C-D774-47B7-8DFC-223C81CA43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256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79BD1D7-30B8-49AF-860D-799C6BC229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3178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C4CB01-F074-48CA-A79C-D0FC6FAE466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6985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9D08D02-0C57-4001-B130-B2F8F18426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2536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A180F2-E686-4F91-8235-0CE4D25D33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869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61718F-C64B-46E0-A14A-785F76B0BB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1023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8F6DB4F-4371-4D2F-B2BA-F45FE6908D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109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A088F0-586C-4138-AA17-986849113A9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7209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78AFF0-BB5E-4FBF-8E16-4E4B9D128C4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82532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C2FA61-BE04-450C-9588-56BA206A60C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637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DAA4B6-A018-4D66-8E41-BDEDD6399E0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7267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8288FEC-290C-4A3F-851D-8B225F13668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73907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B303D90-71A3-487F-907D-2AB979A3F2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4251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D8F4EC-A353-4327-8A96-B60CDCDC143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73450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07D35A-B27D-4C59-8361-30CF43F1758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85239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A49AE7-932C-49E7-8FF4-6DCBFE6798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2038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D85A4A-B837-42DC-940C-E6FBA4C8CB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3016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66E1FB-413B-47D9-8DBE-3BD2A6AEE32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9545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F9C1C13-85A3-402F-B2B6-84FA4400B6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5179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B4E588-8A29-4FF9-AFE9-5FF2A63C781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05155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82A0A0-13C4-4951-98E1-21D1C6445D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7162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85F43E-E174-4983-8B56-098EAEF05C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945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04907E-7E25-4FA2-A8F7-5D32A556FDD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5146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21E8EF-2AF1-4D83-934A-2CA2C3BD82F6}"/>
              </a:ext>
            </a:extLst>
          </p:cNvPr>
          <p:cNvPicPr>
            <a:picLocks noChangeAspect="1"/>
          </p:cNvPicPr>
          <p:nvPr/>
        </p:nvPicPr>
        <p:blipFill>
          <a:blip r:embed="rId2"/>
          <a:stretch>
            <a:fillRect/>
          </a:stretch>
        </p:blipFill>
        <p:spPr>
          <a:xfrm>
            <a:off x="0" y="20320"/>
            <a:ext cx="12192000" cy="6858000"/>
          </a:xfrm>
          <a:prstGeom prst="rect">
            <a:avLst/>
          </a:prstGeom>
        </p:spPr>
      </p:pic>
    </p:spTree>
    <p:extLst>
      <p:ext uri="{BB962C8B-B14F-4D97-AF65-F5344CB8AC3E}">
        <p14:creationId xmlns:p14="http://schemas.microsoft.com/office/powerpoint/2010/main" val="145530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FF454DC-E563-4051-87CE-320D00F78A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4909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2CE4A36-E1BD-4A0A-A33C-802BFE9CA9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4396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BABB6D8-2A24-48A9-9BA1-6E8BBDD88D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8487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9A1F5C-C25F-48A0-A67D-F3686C6351C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8866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46C7D1-E786-4223-BEE5-CF3D235D4A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246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49B4E1-B10C-4915-85B7-9B9D784968D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0075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E9536A-1925-4B36-9430-6863A5A2F3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97983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A5DF7B-56B1-427C-ACBD-8059AAEA5C7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58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D213FA-A225-4B95-957B-266DD69321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7046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8031D3-2AC5-4840-BF0E-F186FBB6ED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48743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0347CD-1515-4F95-BB6A-76672C91D8F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1749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8B91AD-7969-4196-B03C-B7E63F8DA26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5684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ABFBEB-F57B-4BE1-80EB-BA780CDF44F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0938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962BA2-4729-47A4-804B-8868A01E94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94527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97FF27-55C5-4518-BEF7-3082F72596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81042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678CFAA-AAC0-433F-9D11-7816706161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5012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AE666D-3F47-4091-A40E-DB97F4CCB5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6178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D70AF5-10AD-4664-A4B5-CCCBAF6AB5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0775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0EA21B-ADAA-4427-B0F2-3FC55BAC77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331025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91D6A89-50D1-4ACD-95B4-8C083DA4F8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7819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262984-663B-4B3B-948E-44AB7CEF88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6344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70CA8-5938-44D4-8BFD-8511BF5C4B18}"/>
              </a:ext>
            </a:extLst>
          </p:cNvPr>
          <p:cNvSpPr>
            <a:spLocks noGrp="1"/>
          </p:cNvSpPr>
          <p:nvPr>
            <p:ph type="title"/>
          </p:nvPr>
        </p:nvSpPr>
        <p:spPr/>
        <p:txBody>
          <a:bodyPr/>
          <a:lstStyle/>
          <a:p>
            <a:r>
              <a:rPr lang="zh-CN" altLang="en-US" dirty="0"/>
              <a:t>人工智能与语言</a:t>
            </a:r>
          </a:p>
        </p:txBody>
      </p:sp>
      <p:sp>
        <p:nvSpPr>
          <p:cNvPr id="3" name="内容占位符 2">
            <a:extLst>
              <a:ext uri="{FF2B5EF4-FFF2-40B4-BE49-F238E27FC236}">
                <a16:creationId xmlns:a16="http://schemas.microsoft.com/office/drawing/2014/main" id="{2AB703DC-735B-4203-BC1B-C0FD7C6EF46C}"/>
              </a:ext>
            </a:extLst>
          </p:cNvPr>
          <p:cNvSpPr>
            <a:spLocks noGrp="1"/>
          </p:cNvSpPr>
          <p:nvPr>
            <p:ph idx="1"/>
          </p:nvPr>
        </p:nvSpPr>
        <p:spPr/>
        <p:txBody>
          <a:bodyPr/>
          <a:lstStyle/>
          <a:p>
            <a:r>
              <a:rPr lang="zh-CN" altLang="en-US" dirty="0">
                <a:solidFill>
                  <a:schemeClr val="bg1">
                    <a:lumMod val="75000"/>
                  </a:schemeClr>
                </a:solidFill>
              </a:rPr>
              <a:t>语言模型概述</a:t>
            </a:r>
            <a:endParaRPr lang="en-US" altLang="zh-CN" dirty="0">
              <a:solidFill>
                <a:schemeClr val="bg1">
                  <a:lumMod val="75000"/>
                </a:schemeClr>
              </a:solidFill>
            </a:endParaRPr>
          </a:p>
          <a:p>
            <a:r>
              <a:rPr lang="zh-CN" altLang="en-US" dirty="0">
                <a:solidFill>
                  <a:schemeClr val="bg1">
                    <a:lumMod val="75000"/>
                  </a:schemeClr>
                </a:solidFill>
              </a:rPr>
              <a:t>词向量表示</a:t>
            </a:r>
            <a:endParaRPr lang="en-US" altLang="zh-CN" dirty="0">
              <a:solidFill>
                <a:schemeClr val="bg1">
                  <a:lumMod val="75000"/>
                </a:schemeClr>
              </a:solidFill>
            </a:endParaRPr>
          </a:p>
          <a:p>
            <a:r>
              <a:rPr lang="zh-CN" altLang="en-US" dirty="0">
                <a:solidFill>
                  <a:schemeClr val="bg1">
                    <a:lumMod val="75000"/>
                  </a:schemeClr>
                </a:solidFill>
              </a:rPr>
              <a:t>递归神经网络</a:t>
            </a:r>
            <a:endParaRPr lang="en-US" altLang="zh-CN" dirty="0">
              <a:solidFill>
                <a:schemeClr val="bg1">
                  <a:lumMod val="75000"/>
                </a:schemeClr>
              </a:solidFill>
            </a:endParaRPr>
          </a:p>
          <a:p>
            <a:r>
              <a:rPr lang="zh-CN" altLang="en-US" dirty="0">
                <a:solidFill>
                  <a:schemeClr val="bg1">
                    <a:lumMod val="75000"/>
                  </a:schemeClr>
                </a:solidFill>
              </a:rPr>
              <a:t>条件语言模型</a:t>
            </a:r>
            <a:endParaRPr lang="en-US" altLang="zh-CN" dirty="0">
              <a:solidFill>
                <a:schemeClr val="bg1">
                  <a:lumMod val="75000"/>
                </a:schemeClr>
              </a:solidFill>
            </a:endParaRPr>
          </a:p>
          <a:p>
            <a:r>
              <a:rPr lang="zh-CN" altLang="en-US" dirty="0"/>
              <a:t>预训练模型</a:t>
            </a:r>
            <a:endParaRPr lang="en-US" altLang="zh-CN" dirty="0"/>
          </a:p>
          <a:p>
            <a:r>
              <a:rPr lang="zh-CN" altLang="en-US" dirty="0"/>
              <a:t>对齐的大语言模型</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591925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75</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zh-CN" altLang="en-US" sz="2400" b="1" dirty="0">
                <a:latin typeface="Times New Roman" panose="02020603050405020304" pitchFamily="18" charset="0"/>
                <a:cs typeface="Times New Roman" panose="02020603050405020304" pitchFamily="18" charset="0"/>
              </a:rPr>
              <a:t>预训练模型</a:t>
            </a:r>
            <a:endParaRPr lang="en-US" altLang="zh-CN" sz="24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18444" y="1541980"/>
            <a:ext cx="10563225" cy="4333875"/>
          </a:xfrm>
          <a:prstGeom prst="rect">
            <a:avLst/>
          </a:prstGeom>
        </p:spPr>
      </p:pic>
    </p:spTree>
    <p:extLst>
      <p:ext uri="{BB962C8B-B14F-4D97-AF65-F5344CB8AC3E}">
        <p14:creationId xmlns:p14="http://schemas.microsoft.com/office/powerpoint/2010/main" val="17666100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76</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The BERT Model</a:t>
            </a:r>
          </a:p>
        </p:txBody>
      </p:sp>
      <p:pic>
        <p:nvPicPr>
          <p:cNvPr id="2" name="图片 1"/>
          <p:cNvPicPr>
            <a:picLocks noChangeAspect="1"/>
          </p:cNvPicPr>
          <p:nvPr/>
        </p:nvPicPr>
        <p:blipFill>
          <a:blip r:embed="rId3"/>
          <a:stretch>
            <a:fillRect/>
          </a:stretch>
        </p:blipFill>
        <p:spPr>
          <a:xfrm>
            <a:off x="345972" y="2856174"/>
            <a:ext cx="11131377" cy="3500177"/>
          </a:xfrm>
          <a:prstGeom prst="rect">
            <a:avLst/>
          </a:prstGeom>
        </p:spPr>
      </p:pic>
      <p:sp>
        <p:nvSpPr>
          <p:cNvPr id="12" name="文本框 11"/>
          <p:cNvSpPr txBox="1"/>
          <p:nvPr/>
        </p:nvSpPr>
        <p:spPr>
          <a:xfrm>
            <a:off x="904874" y="1357238"/>
            <a:ext cx="6010275" cy="400110"/>
          </a:xfrm>
          <a:prstGeom prst="rect">
            <a:avLst/>
          </a:prstGeom>
          <a:noFill/>
        </p:spPr>
        <p:txBody>
          <a:bodyPr wrap="square" rtlCol="0">
            <a:spAutoFit/>
          </a:bodyPr>
          <a:lstStyle/>
          <a:p>
            <a:pPr marL="342900" indent="-342900">
              <a:buAutoNum type="arabicParenR"/>
            </a:pPr>
            <a:r>
              <a:rPr lang="en-US" altLang="zh-CN" sz="2000" dirty="0">
                <a:latin typeface="Times New Roman" panose="02020603050405020304" pitchFamily="18" charset="0"/>
                <a:cs typeface="Times New Roman" panose="02020603050405020304" pitchFamily="18" charset="0"/>
              </a:rPr>
              <a:t>Token Embeddings</a:t>
            </a:r>
            <a:endParaRPr lang="zh-CN" altLang="en-US" sz="20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904872" y="1723525"/>
            <a:ext cx="6010275"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2)  Segment Embeddings</a:t>
            </a:r>
            <a:endParaRPr lang="zh-CN" altLang="en-US" sz="2000"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04873" y="2089777"/>
            <a:ext cx="6010275"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3)  Position Embeddings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3195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77</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The BERT Model</a:t>
            </a:r>
          </a:p>
        </p:txBody>
      </p:sp>
      <p:pic>
        <p:nvPicPr>
          <p:cNvPr id="2" name="图片 1"/>
          <p:cNvPicPr>
            <a:picLocks noChangeAspect="1"/>
          </p:cNvPicPr>
          <p:nvPr/>
        </p:nvPicPr>
        <p:blipFill>
          <a:blip r:embed="rId3"/>
          <a:stretch>
            <a:fillRect/>
          </a:stretch>
        </p:blipFill>
        <p:spPr>
          <a:xfrm>
            <a:off x="2063750" y="2302698"/>
            <a:ext cx="8096250" cy="4418779"/>
          </a:xfrm>
          <a:prstGeom prst="rect">
            <a:avLst/>
          </a:prstGeom>
        </p:spPr>
      </p:pic>
      <p:sp>
        <p:nvSpPr>
          <p:cNvPr id="3" name="文本框 2"/>
          <p:cNvSpPr txBox="1"/>
          <p:nvPr/>
        </p:nvSpPr>
        <p:spPr>
          <a:xfrm>
            <a:off x="904874" y="1357238"/>
            <a:ext cx="6010275" cy="707886"/>
          </a:xfrm>
          <a:prstGeom prst="rect">
            <a:avLst/>
          </a:prstGeom>
          <a:noFill/>
        </p:spPr>
        <p:txBody>
          <a:bodyPr wrap="square" rtlCol="0">
            <a:spAutoFit/>
          </a:bodyPr>
          <a:lstStyle/>
          <a:p>
            <a:pPr marL="342900" indent="-342900">
              <a:buAutoNum type="arabicParenR"/>
            </a:pPr>
            <a:r>
              <a:rPr lang="en-US" altLang="zh-CN" sz="2000" dirty="0">
                <a:latin typeface="Times New Roman" panose="02020603050405020304" pitchFamily="18" charset="0"/>
                <a:cs typeface="Times New Roman" panose="02020603050405020304" pitchFamily="18" charset="0"/>
              </a:rPr>
              <a:t>Pre-training: unlabeled data</a:t>
            </a:r>
          </a:p>
          <a:p>
            <a:pPr marL="342900" indent="-342900">
              <a:buAutoNum type="arabicParenR"/>
            </a:pPr>
            <a:r>
              <a:rPr lang="en-US" altLang="zh-CN" sz="2000" dirty="0">
                <a:latin typeface="Times New Roman" panose="02020603050405020304" pitchFamily="18" charset="0"/>
                <a:cs typeface="Times New Roman" panose="02020603050405020304" pitchFamily="18" charset="0"/>
              </a:rPr>
              <a:t>Fine-tuning: labeled data</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7141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78</a:t>
            </a:fld>
            <a:endParaRPr lang="zh-CN" altLang="en-US"/>
          </a:p>
        </p:txBody>
      </p:sp>
      <p:sp>
        <p:nvSpPr>
          <p:cNvPr id="8" name="文本框 7"/>
          <p:cNvSpPr txBox="1"/>
          <p:nvPr/>
        </p:nvSpPr>
        <p:spPr>
          <a:xfrm>
            <a:off x="503405" y="658000"/>
            <a:ext cx="418989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Pre-trained &amp; Fine-tune</a:t>
            </a:r>
          </a:p>
        </p:txBody>
      </p:sp>
      <p:sp>
        <p:nvSpPr>
          <p:cNvPr id="13" name="文本框 12"/>
          <p:cNvSpPr txBox="1"/>
          <p:nvPr/>
        </p:nvSpPr>
        <p:spPr>
          <a:xfrm>
            <a:off x="761403" y="1538236"/>
            <a:ext cx="408704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1) Task #1: Masked LM</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049695" y="1909042"/>
            <a:ext cx="7287208" cy="2554545"/>
          </a:xfrm>
          <a:prstGeom prst="rect">
            <a:avLst/>
          </a:prstGeom>
          <a:noFill/>
        </p:spPr>
        <p:txBody>
          <a:bodyPr wrap="square" rtlCol="0">
            <a:spAutoFit/>
          </a:bodyPr>
          <a:lstStyle/>
          <a:p>
            <a:pPr marL="342900" indent="-342900">
              <a:buFontTx/>
              <a:buChar char="-"/>
            </a:pPr>
            <a:r>
              <a:rPr lang="en-US" altLang="zh-CN" sz="2000" dirty="0">
                <a:latin typeface="Times New Roman" panose="02020603050405020304" pitchFamily="18" charset="0"/>
                <a:cs typeface="Times New Roman" panose="02020603050405020304" pitchFamily="18" charset="0"/>
              </a:rPr>
              <a:t>left-to-right &amp; right-to-left =&gt; to use </a:t>
            </a:r>
            <a:r>
              <a:rPr lang="en-US" altLang="zh-CN" sz="2000" b="1" dirty="0">
                <a:latin typeface="Times New Roman" panose="02020603050405020304" pitchFamily="18" charset="0"/>
                <a:cs typeface="Times New Roman" panose="02020603050405020304" pitchFamily="18" charset="0"/>
              </a:rPr>
              <a:t>bidirectional</a:t>
            </a:r>
            <a:r>
              <a:rPr lang="en-US" altLang="zh-CN" sz="2000" dirty="0">
                <a:latin typeface="Times New Roman" panose="02020603050405020304" pitchFamily="18" charset="0"/>
                <a:cs typeface="Times New Roman" panose="02020603050405020304" pitchFamily="18" charset="0"/>
              </a:rPr>
              <a:t> information</a:t>
            </a:r>
          </a:p>
          <a:p>
            <a:pPr marL="342900" indent="-342900">
              <a:buFontTx/>
              <a:buChar char="-"/>
            </a:pPr>
            <a:r>
              <a:rPr lang="en-US" altLang="zh-CN" sz="2000" dirty="0">
                <a:latin typeface="Times New Roman" panose="02020603050405020304" pitchFamily="18" charset="0"/>
                <a:cs typeface="Times New Roman" panose="02020603050405020304" pitchFamily="18" charset="0"/>
              </a:rPr>
              <a:t>MLM: Cloze =&gt; 15% to be masked</a:t>
            </a:r>
          </a:p>
          <a:p>
            <a:pPr marL="457200" indent="-457200">
              <a:buAutoNum type="arabicParenBoth"/>
            </a:pPr>
            <a:r>
              <a:rPr lang="en-US" altLang="zh-CN" sz="2000" dirty="0">
                <a:latin typeface="Times New Roman" panose="02020603050405020304" pitchFamily="18" charset="0"/>
                <a:cs typeface="Times New Roman" panose="02020603050405020304" pitchFamily="18" charset="0"/>
              </a:rPr>
              <a:t>the [MASK] token 80% of the time</a:t>
            </a:r>
          </a:p>
          <a:p>
            <a:r>
              <a:rPr lang="en-US" altLang="zh-CN" sz="2000" i="1" dirty="0">
                <a:latin typeface="Times New Roman" panose="02020603050405020304" pitchFamily="18" charset="0"/>
                <a:cs typeface="Times New Roman" panose="02020603050405020304" pitchFamily="18" charset="0"/>
              </a:rPr>
              <a:t>	my dog is hairy → my dog is [MASK] </a:t>
            </a:r>
          </a:p>
          <a:p>
            <a:r>
              <a:rPr lang="en-US" altLang="zh-CN" sz="2000" dirty="0">
                <a:latin typeface="Times New Roman" panose="02020603050405020304" pitchFamily="18" charset="0"/>
                <a:cs typeface="Times New Roman" panose="02020603050405020304" pitchFamily="18" charset="0"/>
              </a:rPr>
              <a:t>(2) a random token 10% of the time</a:t>
            </a:r>
          </a:p>
          <a:p>
            <a:r>
              <a:rPr lang="en-US" altLang="zh-CN" sz="2000" i="1" dirty="0">
                <a:latin typeface="Times New Roman" panose="02020603050405020304" pitchFamily="18" charset="0"/>
                <a:cs typeface="Times New Roman" panose="02020603050405020304" pitchFamily="18" charset="0"/>
              </a:rPr>
              <a:t>	my dog is hairy → my dog is apple</a:t>
            </a:r>
          </a:p>
          <a:p>
            <a:r>
              <a:rPr lang="en-US" altLang="zh-CN" sz="2000" dirty="0">
                <a:latin typeface="Times New Roman" panose="02020603050405020304" pitchFamily="18" charset="0"/>
                <a:cs typeface="Times New Roman" panose="02020603050405020304" pitchFamily="18" charset="0"/>
              </a:rPr>
              <a:t>(3) the unchanged </a:t>
            </a:r>
            <a:r>
              <a:rPr lang="en-US" altLang="zh-CN" sz="2000" dirty="0" err="1">
                <a:latin typeface="Times New Roman" panose="02020603050405020304" pitchFamily="18" charset="0"/>
                <a:cs typeface="Times New Roman" panose="02020603050405020304" pitchFamily="18" charset="0"/>
              </a:rPr>
              <a:t>i-th</a:t>
            </a:r>
            <a:r>
              <a:rPr lang="en-US" altLang="zh-CN" sz="2000" dirty="0">
                <a:latin typeface="Times New Roman" panose="02020603050405020304" pitchFamily="18" charset="0"/>
                <a:cs typeface="Times New Roman" panose="02020603050405020304" pitchFamily="18" charset="0"/>
              </a:rPr>
              <a:t> token 10% of the time</a:t>
            </a:r>
          </a:p>
          <a:p>
            <a:pPr lvl="1"/>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my dog is hairy → my dog is hairy</a:t>
            </a:r>
            <a:endParaRPr lang="zh-CN" altLang="en-US" sz="2000" i="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684464" y="2352898"/>
            <a:ext cx="4217288" cy="4003453"/>
          </a:xfrm>
          <a:prstGeom prst="rect">
            <a:avLst/>
          </a:prstGeom>
        </p:spPr>
      </p:pic>
      <p:sp>
        <p:nvSpPr>
          <p:cNvPr id="14" name="文本框 13"/>
          <p:cNvSpPr txBox="1"/>
          <p:nvPr/>
        </p:nvSpPr>
        <p:spPr>
          <a:xfrm>
            <a:off x="606259" y="1092127"/>
            <a:ext cx="4087040"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b="1" u="sng" dirty="0">
                <a:latin typeface="Times New Roman" panose="02020603050405020304" pitchFamily="18" charset="0"/>
                <a:cs typeface="Times New Roman" panose="02020603050405020304" pitchFamily="18" charset="0"/>
              </a:rPr>
              <a:t>Pre-trained Methods</a:t>
            </a:r>
            <a:endParaRPr lang="zh-CN" altLang="en-US" sz="2200" b="1" u="sng"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4"/>
          <a:stretch>
            <a:fillRect/>
          </a:stretch>
        </p:blipFill>
        <p:spPr>
          <a:xfrm>
            <a:off x="1787784" y="4411755"/>
            <a:ext cx="3922551" cy="2446245"/>
          </a:xfrm>
          <a:prstGeom prst="rect">
            <a:avLst/>
          </a:prstGeom>
        </p:spPr>
      </p:pic>
    </p:spTree>
    <p:extLst>
      <p:ext uri="{BB962C8B-B14F-4D97-AF65-F5344CB8AC3E}">
        <p14:creationId xmlns:p14="http://schemas.microsoft.com/office/powerpoint/2010/main" val="355106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79</a:t>
            </a:fld>
            <a:endParaRPr lang="zh-CN" altLang="en-US"/>
          </a:p>
        </p:txBody>
      </p:sp>
      <p:sp>
        <p:nvSpPr>
          <p:cNvPr id="8" name="文本框 7"/>
          <p:cNvSpPr txBox="1"/>
          <p:nvPr/>
        </p:nvSpPr>
        <p:spPr>
          <a:xfrm>
            <a:off x="503405" y="658000"/>
            <a:ext cx="418989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Pre-trained &amp; Fine-tune</a:t>
            </a:r>
          </a:p>
        </p:txBody>
      </p:sp>
      <p:sp>
        <p:nvSpPr>
          <p:cNvPr id="13" name="文本框 12"/>
          <p:cNvSpPr txBox="1"/>
          <p:nvPr/>
        </p:nvSpPr>
        <p:spPr>
          <a:xfrm>
            <a:off x="761402" y="1556892"/>
            <a:ext cx="5340817"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2) Task #2: Next Sentence Prediction (NSP)</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049695" y="2049000"/>
            <a:ext cx="7287208" cy="1938992"/>
          </a:xfrm>
          <a:prstGeom prst="rect">
            <a:avLst/>
          </a:prstGeom>
          <a:noFill/>
        </p:spPr>
        <p:txBody>
          <a:bodyPr wrap="square" rtlCol="0">
            <a:spAutoFit/>
          </a:bodyPr>
          <a:lstStyle/>
          <a:p>
            <a:pPr marL="342900" indent="-342900">
              <a:buFontTx/>
              <a:buChar char="-"/>
            </a:pPr>
            <a:r>
              <a:rPr lang="en-US" altLang="zh-CN" sz="2000" dirty="0">
                <a:latin typeface="Times New Roman" panose="02020603050405020304" pitchFamily="18" charset="0"/>
                <a:cs typeface="Times New Roman" panose="02020603050405020304" pitchFamily="18" charset="0"/>
              </a:rPr>
              <a:t>To understands sentence relationships</a:t>
            </a:r>
          </a:p>
          <a:p>
            <a:pPr marL="342900" indent="-342900">
              <a:buFontTx/>
              <a:buChar char="-"/>
            </a:pPr>
            <a:r>
              <a:rPr lang="en-US" altLang="zh-CN" sz="2000" dirty="0">
                <a:latin typeface="Times New Roman" panose="02020603050405020304" pitchFamily="18" charset="0"/>
                <a:cs typeface="Times New Roman" panose="02020603050405020304" pitchFamily="18" charset="0"/>
              </a:rPr>
              <a:t>A </a:t>
            </a:r>
            <a:r>
              <a:rPr lang="en-US" altLang="zh-CN" sz="2000" dirty="0" err="1">
                <a:latin typeface="Times New Roman" panose="02020603050405020304" pitchFamily="18" charset="0"/>
                <a:cs typeface="Times New Roman" panose="02020603050405020304" pitchFamily="18" charset="0"/>
              </a:rPr>
              <a:t>binarized</a:t>
            </a:r>
            <a:r>
              <a:rPr lang="en-US" altLang="zh-CN" sz="2000" dirty="0">
                <a:latin typeface="Times New Roman" panose="02020603050405020304" pitchFamily="18" charset="0"/>
                <a:cs typeface="Times New Roman" panose="02020603050405020304" pitchFamily="18" charset="0"/>
              </a:rPr>
              <a:t> task</a:t>
            </a:r>
          </a:p>
          <a:p>
            <a:pPr marL="342900" indent="-342900">
              <a:buFontTx/>
              <a:buChar char="-"/>
            </a:pPr>
            <a:r>
              <a:rPr lang="en-US" altLang="zh-CN" sz="2000" dirty="0">
                <a:latin typeface="Times New Roman" panose="02020603050405020304" pitchFamily="18" charset="0"/>
                <a:cs typeface="Times New Roman" panose="02020603050405020304" pitchFamily="18" charset="0"/>
              </a:rPr>
              <a:t>sentences A and B</a:t>
            </a:r>
          </a:p>
          <a:p>
            <a:pPr lvl="1"/>
            <a:r>
              <a:rPr lang="en-US" altLang="zh-CN" sz="2000" dirty="0">
                <a:latin typeface="Times New Roman" panose="02020603050405020304" pitchFamily="18" charset="0"/>
                <a:cs typeface="Times New Roman" panose="02020603050405020304" pitchFamily="18" charset="0"/>
              </a:rPr>
              <a:t>50% B is the actual next sentence (labeled as </a:t>
            </a:r>
            <a:r>
              <a:rPr lang="en-US" altLang="zh-CN" sz="2000" i="1" dirty="0" err="1">
                <a:latin typeface="Times New Roman" panose="02020603050405020304" pitchFamily="18" charset="0"/>
                <a:cs typeface="Times New Roman" panose="02020603050405020304" pitchFamily="18" charset="0"/>
              </a:rPr>
              <a:t>IsNext</a:t>
            </a:r>
            <a:r>
              <a:rPr lang="en-US" altLang="zh-CN" sz="2000" dirty="0">
                <a:latin typeface="Times New Roman" panose="02020603050405020304" pitchFamily="18" charset="0"/>
                <a:cs typeface="Times New Roman" panose="02020603050405020304" pitchFamily="18" charset="0"/>
              </a:rPr>
              <a:t>)</a:t>
            </a:r>
          </a:p>
          <a:p>
            <a:pPr lvl="1"/>
            <a:r>
              <a:rPr lang="en-US" altLang="zh-CN" sz="2000" dirty="0">
                <a:latin typeface="Times New Roman" panose="02020603050405020304" pitchFamily="18" charset="0"/>
                <a:cs typeface="Times New Roman" panose="02020603050405020304" pitchFamily="18" charset="0"/>
              </a:rPr>
              <a:t>50% B is random sentence (labeled as </a:t>
            </a:r>
            <a:r>
              <a:rPr lang="en-US" altLang="zh-CN" sz="2000" i="1" dirty="0" err="1">
                <a:latin typeface="Times New Roman" panose="02020603050405020304" pitchFamily="18" charset="0"/>
                <a:cs typeface="Times New Roman" panose="02020603050405020304" pitchFamily="18" charset="0"/>
              </a:rPr>
              <a:t>NotNext</a:t>
            </a:r>
            <a:r>
              <a:rPr lang="en-US" altLang="zh-CN" sz="2000" dirty="0">
                <a:latin typeface="Times New Roman" panose="02020603050405020304" pitchFamily="18" charset="0"/>
                <a:cs typeface="Times New Roman" panose="02020603050405020304" pitchFamily="18" charset="0"/>
              </a:rPr>
              <a:t>)</a:t>
            </a:r>
          </a:p>
          <a:p>
            <a:pPr marL="342900" indent="-342900">
              <a:buFontTx/>
              <a:buChar char="-"/>
            </a:pPr>
            <a:r>
              <a:rPr lang="en-US" altLang="zh-CN" sz="2000" dirty="0">
                <a:latin typeface="Times New Roman" panose="02020603050405020304" pitchFamily="18" charset="0"/>
                <a:cs typeface="Times New Roman" panose="02020603050405020304" pitchFamily="18" charset="0"/>
              </a:rPr>
              <a:t>very beneficial to both QA and NLI.</a:t>
            </a:r>
          </a:p>
        </p:txBody>
      </p:sp>
      <p:pic>
        <p:nvPicPr>
          <p:cNvPr id="6" name="图片 5"/>
          <p:cNvPicPr>
            <a:picLocks noChangeAspect="1"/>
          </p:cNvPicPr>
          <p:nvPr/>
        </p:nvPicPr>
        <p:blipFill>
          <a:blip r:embed="rId3"/>
          <a:stretch>
            <a:fillRect/>
          </a:stretch>
        </p:blipFill>
        <p:spPr>
          <a:xfrm>
            <a:off x="7684464" y="2352898"/>
            <a:ext cx="4217288" cy="4003453"/>
          </a:xfrm>
          <a:prstGeom prst="rect">
            <a:avLst/>
          </a:prstGeom>
        </p:spPr>
      </p:pic>
      <p:pic>
        <p:nvPicPr>
          <p:cNvPr id="2" name="图片 1"/>
          <p:cNvPicPr>
            <a:picLocks noChangeAspect="1"/>
          </p:cNvPicPr>
          <p:nvPr/>
        </p:nvPicPr>
        <p:blipFill>
          <a:blip r:embed="rId4"/>
          <a:stretch>
            <a:fillRect/>
          </a:stretch>
        </p:blipFill>
        <p:spPr>
          <a:xfrm>
            <a:off x="1049695" y="3997327"/>
            <a:ext cx="5248275" cy="2724150"/>
          </a:xfrm>
          <a:prstGeom prst="rect">
            <a:avLst/>
          </a:prstGeom>
        </p:spPr>
      </p:pic>
      <p:sp>
        <p:nvSpPr>
          <p:cNvPr id="9" name="文本框 8"/>
          <p:cNvSpPr txBox="1"/>
          <p:nvPr/>
        </p:nvSpPr>
        <p:spPr>
          <a:xfrm>
            <a:off x="606259" y="1092127"/>
            <a:ext cx="4087040"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b="1" u="sng" dirty="0">
                <a:latin typeface="Times New Roman" panose="02020603050405020304" pitchFamily="18" charset="0"/>
                <a:cs typeface="Times New Roman" panose="02020603050405020304" pitchFamily="18" charset="0"/>
              </a:rPr>
              <a:t>Pre-trained Methods</a:t>
            </a:r>
            <a:endParaRPr lang="zh-CN" altLang="en-US" sz="22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448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7AC764-0ABB-47F4-ABA6-C005F8117F9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6410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80</a:t>
            </a:fld>
            <a:endParaRPr lang="zh-CN" altLang="en-US"/>
          </a:p>
        </p:txBody>
      </p:sp>
      <p:sp>
        <p:nvSpPr>
          <p:cNvPr id="8" name="文本框 7"/>
          <p:cNvSpPr txBox="1"/>
          <p:nvPr/>
        </p:nvSpPr>
        <p:spPr>
          <a:xfrm>
            <a:off x="503405" y="658000"/>
            <a:ext cx="418989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Pre-trained &amp; Fine-tune</a:t>
            </a:r>
          </a:p>
        </p:txBody>
      </p:sp>
      <mc:AlternateContent xmlns:mc="http://schemas.openxmlformats.org/markup-compatibility/2006" xmlns:a14="http://schemas.microsoft.com/office/drawing/2010/main">
        <mc:Choice Requires="a14">
          <p:sp>
            <p:nvSpPr>
              <p:cNvPr id="3" name="文本框 2"/>
              <p:cNvSpPr txBox="1"/>
              <p:nvPr/>
            </p:nvSpPr>
            <p:spPr>
              <a:xfrm>
                <a:off x="326571" y="1619792"/>
                <a:ext cx="5477070" cy="3785652"/>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Input: </a:t>
                </a:r>
              </a:p>
              <a:p>
                <a:r>
                  <a:rPr lang="en-US" altLang="zh-CN" sz="2000" dirty="0">
                    <a:latin typeface="Times New Roman" panose="02020603050405020304" pitchFamily="18" charset="0"/>
                    <a:cs typeface="Times New Roman" panose="02020603050405020304" pitchFamily="18" charset="0"/>
                  </a:rPr>
                  <a:t>(1) sentence pairs in paraphrasing</a:t>
                </a:r>
              </a:p>
              <a:p>
                <a:r>
                  <a:rPr lang="en-US" altLang="zh-CN" sz="2000" dirty="0">
                    <a:latin typeface="Times New Roman" panose="02020603050405020304" pitchFamily="18" charset="0"/>
                    <a:cs typeface="Times New Roman" panose="02020603050405020304" pitchFamily="18" charset="0"/>
                  </a:rPr>
                  <a:t>(2) hypothesis-premise pairs in entailment</a:t>
                </a:r>
              </a:p>
              <a:p>
                <a:r>
                  <a:rPr lang="en-US" altLang="zh-CN" sz="2000" dirty="0">
                    <a:latin typeface="Times New Roman" panose="02020603050405020304" pitchFamily="18" charset="0"/>
                    <a:cs typeface="Times New Roman" panose="02020603050405020304" pitchFamily="18" charset="0"/>
                  </a:rPr>
                  <a:t>(3) question-passage pairs in question answering</a:t>
                </a:r>
              </a:p>
              <a:p>
                <a:r>
                  <a:rPr lang="en-US" altLang="zh-CN" sz="2000" dirty="0">
                    <a:latin typeface="Times New Roman" panose="02020603050405020304" pitchFamily="18" charset="0"/>
                    <a:cs typeface="Times New Roman" panose="02020603050405020304" pitchFamily="18" charset="0"/>
                  </a:rPr>
                  <a:t>(4) a degenerate text-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pair in text classification or sequence tagging</a:t>
                </a:r>
              </a:p>
              <a:p>
                <a:endParaRPr lang="en-US" altLang="zh-CN" sz="2000"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latin typeface="Times New Roman" panose="02020603050405020304" pitchFamily="18" charset="0"/>
                    <a:cs typeface="Times New Roman" panose="02020603050405020304" pitchFamily="18" charset="0"/>
                  </a:rPr>
                  <a:t>E: input embedding</a:t>
                </a:r>
              </a:p>
              <a:p>
                <a:pPr marL="342900" indent="-342900">
                  <a:buFontTx/>
                  <a:buChar char="-"/>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m:rPr>
                            <m:sty m:val="p"/>
                          </m:rPr>
                          <a:rPr lang="en-US" altLang="zh-CN" sz="2000" b="0" i="0" smtClean="0">
                            <a:latin typeface="Cambria Math" panose="02040503050406030204" pitchFamily="18" charset="0"/>
                            <a:cs typeface="Times New Roman" panose="02020603050405020304" pitchFamily="18" charset="0"/>
                          </a:rPr>
                          <m:t>T</m:t>
                        </m:r>
                      </m:e>
                      <m:sub>
                        <m:r>
                          <m:rPr>
                            <m:sty m:val="p"/>
                          </m:rPr>
                          <a:rPr lang="en-US" altLang="zh-CN" sz="2000" b="0" i="0" smtClean="0">
                            <a:latin typeface="Cambria Math" panose="02040503050406030204" pitchFamily="18" charset="0"/>
                            <a:cs typeface="Times New Roman" panose="02020603050405020304" pitchFamily="18" charset="0"/>
                          </a:rPr>
                          <m:t>i</m:t>
                        </m:r>
                      </m:sub>
                    </m:sSub>
                  </m:oMath>
                </a14:m>
                <a:r>
                  <a:rPr lang="en-US" altLang="zh-CN" sz="2000" dirty="0">
                    <a:latin typeface="Times New Roman" panose="02020603050405020304" pitchFamily="18" charset="0"/>
                    <a:cs typeface="Times New Roman" panose="02020603050405020304" pitchFamily="18" charset="0"/>
                  </a:rPr>
                  <a:t>: contextual representation of token </a:t>
                </a:r>
                <a:r>
                  <a:rPr lang="en-US" altLang="zh-CN" sz="2000" i="1" dirty="0" err="1">
                    <a:latin typeface="Times New Roman" panose="02020603050405020304" pitchFamily="18" charset="0"/>
                    <a:cs typeface="Times New Roman" panose="02020603050405020304" pitchFamily="18" charset="0"/>
                  </a:rPr>
                  <a:t>i</a:t>
                </a:r>
                <a:endParaRPr lang="en-US" altLang="zh-CN" sz="2000" i="1"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latin typeface="Times New Roman" panose="02020603050405020304" pitchFamily="18" charset="0"/>
                    <a:cs typeface="Times New Roman" panose="02020603050405020304" pitchFamily="18" charset="0"/>
                  </a:rPr>
                  <a:t>[CLS]: special symbol for classification output</a:t>
                </a:r>
              </a:p>
              <a:p>
                <a:pPr marL="342900" indent="-342900">
                  <a:buFontTx/>
                  <a:buChar char="-"/>
                </a:pPr>
                <a:r>
                  <a:rPr lang="en-US" altLang="zh-CN" sz="2000" dirty="0">
                    <a:latin typeface="Times New Roman" panose="02020603050405020304" pitchFamily="18" charset="0"/>
                    <a:cs typeface="Times New Roman" panose="02020603050405020304" pitchFamily="18" charset="0"/>
                  </a:rPr>
                  <a:t>[SEP]: special symbol to separate non-consecutive token sequences</a:t>
                </a:r>
              </a:p>
            </p:txBody>
          </p:sp>
        </mc:Choice>
        <mc:Fallback xmlns="">
          <p:sp>
            <p:nvSpPr>
              <p:cNvPr id="3" name="文本框 2"/>
              <p:cNvSpPr txBox="1">
                <a:spLocks noRot="1" noChangeAspect="1" noMove="1" noResize="1" noEditPoints="1" noAdjustHandles="1" noChangeArrowheads="1" noChangeShapeType="1" noTextEdit="1"/>
              </p:cNvSpPr>
              <p:nvPr/>
            </p:nvSpPr>
            <p:spPr>
              <a:xfrm>
                <a:off x="326571" y="1619792"/>
                <a:ext cx="5477070" cy="3785652"/>
              </a:xfrm>
              <a:prstGeom prst="rect">
                <a:avLst/>
              </a:prstGeom>
              <a:blipFill>
                <a:blip r:embed="rId4"/>
                <a:stretch>
                  <a:fillRect l="-1225" t="-966" b="-1932"/>
                </a:stretch>
              </a:blipFill>
            </p:spPr>
            <p:txBody>
              <a:bodyPr/>
              <a:lstStyle/>
              <a:p>
                <a:r>
                  <a:rPr lang="zh-CN" altLang="en-US">
                    <a:noFill/>
                  </a:rPr>
                  <a:t> </a:t>
                </a:r>
              </a:p>
            </p:txBody>
          </p:sp>
        </mc:Fallback>
      </mc:AlternateContent>
      <p:sp>
        <p:nvSpPr>
          <p:cNvPr id="9" name="文本框 8"/>
          <p:cNvSpPr txBox="1"/>
          <p:nvPr/>
        </p:nvSpPr>
        <p:spPr>
          <a:xfrm>
            <a:off x="606259" y="1092127"/>
            <a:ext cx="4087040"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b="1" u="sng" dirty="0">
                <a:latin typeface="Times New Roman" panose="02020603050405020304" pitchFamily="18" charset="0"/>
                <a:cs typeface="Times New Roman" panose="02020603050405020304" pitchFamily="18" charset="0"/>
              </a:rPr>
              <a:t>Fine-tuning BERT</a:t>
            </a:r>
            <a:endParaRPr lang="zh-CN" altLang="en-US" sz="2200" b="1" u="sng"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5"/>
          <a:stretch>
            <a:fillRect/>
          </a:stretch>
        </p:blipFill>
        <p:spPr>
          <a:xfrm>
            <a:off x="6086252" y="658000"/>
            <a:ext cx="5343747" cy="5687060"/>
          </a:xfrm>
          <a:prstGeom prst="rect">
            <a:avLst/>
          </a:prstGeom>
        </p:spPr>
      </p:pic>
    </p:spTree>
    <p:extLst>
      <p:ext uri="{BB962C8B-B14F-4D97-AF65-F5344CB8AC3E}">
        <p14:creationId xmlns:p14="http://schemas.microsoft.com/office/powerpoint/2010/main" val="1681413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81</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Experiments &amp; Results</a:t>
            </a:r>
          </a:p>
        </p:txBody>
      </p:sp>
      <p:pic>
        <p:nvPicPr>
          <p:cNvPr id="3" name="图片 2"/>
          <p:cNvPicPr>
            <a:picLocks noChangeAspect="1"/>
          </p:cNvPicPr>
          <p:nvPr/>
        </p:nvPicPr>
        <p:blipFill>
          <a:blip r:embed="rId2"/>
          <a:stretch>
            <a:fillRect/>
          </a:stretch>
        </p:blipFill>
        <p:spPr>
          <a:xfrm>
            <a:off x="349120" y="1557727"/>
            <a:ext cx="11233280" cy="4077950"/>
          </a:xfrm>
          <a:prstGeom prst="rect">
            <a:avLst/>
          </a:prstGeom>
        </p:spPr>
      </p:pic>
      <p:sp>
        <p:nvSpPr>
          <p:cNvPr id="9" name="文本框 8"/>
          <p:cNvSpPr txBox="1"/>
          <p:nvPr/>
        </p:nvSpPr>
        <p:spPr>
          <a:xfrm>
            <a:off x="751115" y="1157617"/>
            <a:ext cx="7287208" cy="400110"/>
          </a:xfrm>
          <a:prstGeom prst="rect">
            <a:avLst/>
          </a:prstGeom>
          <a:noFill/>
        </p:spPr>
        <p:txBody>
          <a:bodyPr wrap="square" rtlCol="0">
            <a:spAutoFit/>
          </a:bodyPr>
          <a:lstStyle/>
          <a:p>
            <a:pPr marL="342900" indent="-342900">
              <a:buFontTx/>
              <a:buChar char="-"/>
            </a:pPr>
            <a:r>
              <a:rPr lang="en-US" altLang="zh-CN" sz="2000" dirty="0">
                <a:latin typeface="Times New Roman" panose="02020603050405020304" pitchFamily="18" charset="0"/>
                <a:cs typeface="Times New Roman" panose="02020603050405020304" pitchFamily="18" charset="0"/>
              </a:rPr>
              <a:t>On </a:t>
            </a:r>
            <a:r>
              <a:rPr lang="en-US" altLang="zh-CN" sz="2000" b="1" dirty="0">
                <a:latin typeface="Times New Roman" panose="02020603050405020304" pitchFamily="18" charset="0"/>
                <a:cs typeface="Times New Roman" panose="02020603050405020304" pitchFamily="18" charset="0"/>
              </a:rPr>
              <a:t>GLUE</a:t>
            </a:r>
          </a:p>
        </p:txBody>
      </p:sp>
    </p:spTree>
    <p:extLst>
      <p:ext uri="{BB962C8B-B14F-4D97-AF65-F5344CB8AC3E}">
        <p14:creationId xmlns:p14="http://schemas.microsoft.com/office/powerpoint/2010/main" val="14169472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82</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Experiments &amp; Results</a:t>
            </a:r>
          </a:p>
        </p:txBody>
      </p:sp>
      <p:sp>
        <p:nvSpPr>
          <p:cNvPr id="6" name="文本框 5"/>
          <p:cNvSpPr txBox="1"/>
          <p:nvPr/>
        </p:nvSpPr>
        <p:spPr>
          <a:xfrm>
            <a:off x="751115" y="1157617"/>
            <a:ext cx="7287208" cy="400110"/>
          </a:xfrm>
          <a:prstGeom prst="rect">
            <a:avLst/>
          </a:prstGeom>
          <a:noFill/>
        </p:spPr>
        <p:txBody>
          <a:bodyPr wrap="square" rtlCol="0">
            <a:spAutoFit/>
          </a:bodyPr>
          <a:lstStyle/>
          <a:p>
            <a:pPr marL="342900" indent="-342900">
              <a:buFontTx/>
              <a:buChar char="-"/>
            </a:pPr>
            <a:r>
              <a:rPr lang="en-US" altLang="zh-CN" sz="2000" dirty="0">
                <a:latin typeface="Times New Roman" panose="02020603050405020304" pitchFamily="18" charset="0"/>
                <a:cs typeface="Times New Roman" panose="02020603050405020304" pitchFamily="18" charset="0"/>
              </a:rPr>
              <a:t>On </a:t>
            </a:r>
            <a:r>
              <a:rPr lang="en-US" altLang="zh-CN" sz="2000" b="1" dirty="0" err="1">
                <a:latin typeface="Times New Roman" panose="02020603050405020304" pitchFamily="18" charset="0"/>
                <a:cs typeface="Times New Roman" panose="02020603050405020304" pitchFamily="18" charset="0"/>
              </a:rPr>
              <a:t>SQuAD</a:t>
            </a:r>
            <a:r>
              <a:rPr lang="en-US" altLang="zh-CN" sz="2000" b="1" dirty="0">
                <a:latin typeface="Times New Roman" panose="02020603050405020304" pitchFamily="18" charset="0"/>
                <a:cs typeface="Times New Roman" panose="02020603050405020304" pitchFamily="18" charset="0"/>
              </a:rPr>
              <a:t> v1.1 </a:t>
            </a:r>
            <a:r>
              <a:rPr lang="en-US" altLang="zh-CN" sz="2000" dirty="0">
                <a:latin typeface="Times New Roman" panose="02020603050405020304" pitchFamily="18" charset="0"/>
                <a:cs typeface="Times New Roman" panose="02020603050405020304" pitchFamily="18" charset="0"/>
              </a:rPr>
              <a:t>&amp; </a:t>
            </a:r>
            <a:r>
              <a:rPr lang="en-US" altLang="zh-CN" sz="2000" b="1" dirty="0" err="1">
                <a:latin typeface="Times New Roman" panose="02020603050405020304" pitchFamily="18" charset="0"/>
                <a:cs typeface="Times New Roman" panose="02020603050405020304" pitchFamily="18" charset="0"/>
              </a:rPr>
              <a:t>SQuAD</a:t>
            </a:r>
            <a:r>
              <a:rPr lang="en-US" altLang="zh-CN" sz="2000" b="1" dirty="0">
                <a:latin typeface="Times New Roman" panose="02020603050405020304" pitchFamily="18" charset="0"/>
                <a:cs typeface="Times New Roman" panose="02020603050405020304" pitchFamily="18" charset="0"/>
              </a:rPr>
              <a:t> v2.0</a:t>
            </a:r>
          </a:p>
        </p:txBody>
      </p:sp>
      <p:pic>
        <p:nvPicPr>
          <p:cNvPr id="2" name="图片 1"/>
          <p:cNvPicPr>
            <a:picLocks noChangeAspect="1"/>
          </p:cNvPicPr>
          <p:nvPr/>
        </p:nvPicPr>
        <p:blipFill>
          <a:blip r:embed="rId3"/>
          <a:stretch>
            <a:fillRect/>
          </a:stretch>
        </p:blipFill>
        <p:spPr>
          <a:xfrm>
            <a:off x="751115" y="1557727"/>
            <a:ext cx="4967887" cy="5057533"/>
          </a:xfrm>
          <a:prstGeom prst="rect">
            <a:avLst/>
          </a:prstGeom>
        </p:spPr>
      </p:pic>
      <p:pic>
        <p:nvPicPr>
          <p:cNvPr id="5" name="图片 4"/>
          <p:cNvPicPr>
            <a:picLocks noChangeAspect="1"/>
          </p:cNvPicPr>
          <p:nvPr/>
        </p:nvPicPr>
        <p:blipFill>
          <a:blip r:embed="rId4"/>
          <a:stretch>
            <a:fillRect/>
          </a:stretch>
        </p:blipFill>
        <p:spPr>
          <a:xfrm>
            <a:off x="6186503" y="1894259"/>
            <a:ext cx="5102193" cy="3993358"/>
          </a:xfrm>
          <a:prstGeom prst="rect">
            <a:avLst/>
          </a:prstGeom>
        </p:spPr>
      </p:pic>
    </p:spTree>
    <p:extLst>
      <p:ext uri="{BB962C8B-B14F-4D97-AF65-F5344CB8AC3E}">
        <p14:creationId xmlns:p14="http://schemas.microsoft.com/office/powerpoint/2010/main" val="1847775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83</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The BERT Model</a:t>
            </a:r>
          </a:p>
        </p:txBody>
      </p:sp>
      <p:grpSp>
        <p:nvGrpSpPr>
          <p:cNvPr id="19" name="组合 18"/>
          <p:cNvGrpSpPr/>
          <p:nvPr/>
        </p:nvGrpSpPr>
        <p:grpSpPr>
          <a:xfrm>
            <a:off x="2068944" y="596348"/>
            <a:ext cx="8091055" cy="6155512"/>
            <a:chOff x="1917290" y="587112"/>
            <a:chExt cx="8242710" cy="6270888"/>
          </a:xfrm>
        </p:grpSpPr>
        <p:grpSp>
          <p:nvGrpSpPr>
            <p:cNvPr id="18" name="组合 17"/>
            <p:cNvGrpSpPr/>
            <p:nvPr/>
          </p:nvGrpSpPr>
          <p:grpSpPr>
            <a:xfrm>
              <a:off x="1992833" y="587112"/>
              <a:ext cx="8167167" cy="6270888"/>
              <a:chOff x="1992833" y="587112"/>
              <a:chExt cx="8167167" cy="6270888"/>
            </a:xfrm>
          </p:grpSpPr>
          <p:pic>
            <p:nvPicPr>
              <p:cNvPr id="5" name="图片 4"/>
              <p:cNvPicPr>
                <a:picLocks noChangeAspect="1"/>
              </p:cNvPicPr>
              <p:nvPr/>
            </p:nvPicPr>
            <p:blipFill>
              <a:blip r:embed="rId3"/>
              <a:stretch>
                <a:fillRect/>
              </a:stretch>
            </p:blipFill>
            <p:spPr>
              <a:xfrm>
                <a:off x="6156294" y="587112"/>
                <a:ext cx="4003706" cy="6114356"/>
              </a:xfrm>
              <a:prstGeom prst="rect">
                <a:avLst/>
              </a:prstGeom>
            </p:spPr>
          </p:pic>
          <p:pic>
            <p:nvPicPr>
              <p:cNvPr id="6" name="图片 5"/>
              <p:cNvPicPr>
                <a:picLocks noChangeAspect="1"/>
              </p:cNvPicPr>
              <p:nvPr/>
            </p:nvPicPr>
            <p:blipFill rotWithShape="1">
              <a:blip r:embed="rId4"/>
              <a:srcRect l="7693" t="4330" r="7510" b="2009"/>
              <a:stretch/>
            </p:blipFill>
            <p:spPr>
              <a:xfrm>
                <a:off x="1992833" y="1090317"/>
                <a:ext cx="3139606" cy="5726390"/>
              </a:xfrm>
              <a:prstGeom prst="rect">
                <a:avLst/>
              </a:prstGeom>
            </p:spPr>
          </p:pic>
          <p:sp>
            <p:nvSpPr>
              <p:cNvPr id="10" name="椭圆 9"/>
              <p:cNvSpPr/>
              <p:nvPr/>
            </p:nvSpPr>
            <p:spPr>
              <a:xfrm>
                <a:off x="6324600" y="2419350"/>
                <a:ext cx="1833547" cy="35528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2" name="直接连接符 11"/>
              <p:cNvCxnSpPr>
                <a:stCxn id="10" idx="0"/>
              </p:cNvCxnSpPr>
              <p:nvPr/>
            </p:nvCxnSpPr>
            <p:spPr>
              <a:xfrm flipH="1" flipV="1">
                <a:off x="5067300" y="1090317"/>
                <a:ext cx="2174074" cy="1329033"/>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p:cNvCxnSpPr>
                <a:stCxn id="10" idx="4"/>
              </p:cNvCxnSpPr>
              <p:nvPr/>
            </p:nvCxnSpPr>
            <p:spPr>
              <a:xfrm flipH="1">
                <a:off x="5067300" y="5972175"/>
                <a:ext cx="2174074" cy="8858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917290" y="1090317"/>
              <a:ext cx="3150010" cy="5767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20" name="文本框 19"/>
          <p:cNvSpPr txBox="1"/>
          <p:nvPr/>
        </p:nvSpPr>
        <p:spPr>
          <a:xfrm>
            <a:off x="5466189" y="2225678"/>
            <a:ext cx="1523692" cy="461665"/>
          </a:xfrm>
          <a:prstGeom prst="rect">
            <a:avLst/>
          </a:prstGeom>
          <a:noFill/>
        </p:spPr>
        <p:txBody>
          <a:bodyPr wrap="square" rtlCol="0">
            <a:spAutoFit/>
          </a:bodyPr>
          <a:lstStyle/>
          <a:p>
            <a:pPr algn="ctr"/>
            <a:r>
              <a:rPr lang="en-US" altLang="zh-CN" sz="2400" b="1" dirty="0">
                <a:solidFill>
                  <a:srgbClr val="0070C0"/>
                </a:solidFill>
                <a:latin typeface="Times New Roman" panose="02020603050405020304" pitchFamily="18" charset="0"/>
                <a:cs typeface="Times New Roman" panose="02020603050405020304" pitchFamily="18" charset="0"/>
              </a:rPr>
              <a:t>Encoder</a:t>
            </a:r>
          </a:p>
        </p:txBody>
      </p:sp>
      <p:sp>
        <p:nvSpPr>
          <p:cNvPr id="21" name="文本框 20"/>
          <p:cNvSpPr txBox="1"/>
          <p:nvPr/>
        </p:nvSpPr>
        <p:spPr>
          <a:xfrm>
            <a:off x="9641325" y="1994845"/>
            <a:ext cx="1523692" cy="461665"/>
          </a:xfrm>
          <a:prstGeom prst="rect">
            <a:avLst/>
          </a:prstGeom>
          <a:noFill/>
        </p:spPr>
        <p:txBody>
          <a:bodyPr wrap="square" rtlCol="0">
            <a:spAutoFit/>
          </a:bodyPr>
          <a:lstStyle/>
          <a:p>
            <a:pPr algn="ctr"/>
            <a:r>
              <a:rPr lang="en-US" altLang="zh-CN" sz="2400" b="1" dirty="0">
                <a:solidFill>
                  <a:srgbClr val="0070C0"/>
                </a:solidFill>
                <a:latin typeface="Times New Roman" panose="02020603050405020304" pitchFamily="18" charset="0"/>
                <a:cs typeface="Times New Roman" panose="02020603050405020304" pitchFamily="18" charset="0"/>
              </a:rPr>
              <a:t>Decoder</a:t>
            </a:r>
          </a:p>
        </p:txBody>
      </p:sp>
    </p:spTree>
    <p:extLst>
      <p:ext uri="{BB962C8B-B14F-4D97-AF65-F5344CB8AC3E}">
        <p14:creationId xmlns:p14="http://schemas.microsoft.com/office/powerpoint/2010/main" val="2941083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507B2-600E-475D-9DCD-D8B0D1EE4D92}"/>
              </a:ext>
            </a:extLst>
          </p:cNvPr>
          <p:cNvSpPr>
            <a:spLocks noGrp="1"/>
          </p:cNvSpPr>
          <p:nvPr>
            <p:ph type="title"/>
          </p:nvPr>
        </p:nvSpPr>
        <p:spPr/>
        <p:txBody>
          <a:bodyPr/>
          <a:lstStyle/>
          <a:p>
            <a:r>
              <a:rPr lang="en-US" altLang="zh-CN" dirty="0"/>
              <a:t>BERT vs. GPT</a:t>
            </a:r>
            <a:endParaRPr lang="zh-CN" altLang="en-US" dirty="0"/>
          </a:p>
        </p:txBody>
      </p:sp>
      <p:pic>
        <p:nvPicPr>
          <p:cNvPr id="4098" name="Picture 2">
            <a:extLst>
              <a:ext uri="{FF2B5EF4-FFF2-40B4-BE49-F238E27FC236}">
                <a16:creationId xmlns:a16="http://schemas.microsoft.com/office/drawing/2014/main" id="{6B3ACFA4-CC37-462C-83EA-49A8B3C54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430589"/>
            <a:ext cx="10241280" cy="3435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151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83487-8680-4508-AD39-83BB0AE4D21C}"/>
              </a:ext>
            </a:extLst>
          </p:cNvPr>
          <p:cNvSpPr>
            <a:spLocks noGrp="1"/>
          </p:cNvSpPr>
          <p:nvPr>
            <p:ph type="title"/>
          </p:nvPr>
        </p:nvSpPr>
        <p:spPr/>
        <p:txBody>
          <a:bodyPr/>
          <a:lstStyle/>
          <a:p>
            <a:r>
              <a:rPr lang="en-US" altLang="zh-CN" dirty="0"/>
              <a:t>The Decoder-Only Block</a:t>
            </a:r>
            <a:endParaRPr lang="zh-CN" altLang="en-US" dirty="0"/>
          </a:p>
        </p:txBody>
      </p:sp>
      <p:pic>
        <p:nvPicPr>
          <p:cNvPr id="5122" name="Picture 2">
            <a:extLst>
              <a:ext uri="{FF2B5EF4-FFF2-40B4-BE49-F238E27FC236}">
                <a16:creationId xmlns:a16="http://schemas.microsoft.com/office/drawing/2014/main" id="{31BC9090-3B05-4D9B-8969-E3F44974D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2021586"/>
            <a:ext cx="9845040" cy="4471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3617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41541-2C40-44F4-8C87-75E4CBC3727C}"/>
              </a:ext>
            </a:extLst>
          </p:cNvPr>
          <p:cNvSpPr>
            <a:spLocks noGrp="1"/>
          </p:cNvSpPr>
          <p:nvPr>
            <p:ph type="title"/>
          </p:nvPr>
        </p:nvSpPr>
        <p:spPr/>
        <p:txBody>
          <a:bodyPr/>
          <a:lstStyle/>
          <a:p>
            <a:r>
              <a:rPr lang="en-US" altLang="zh-CN" dirty="0"/>
              <a:t>One Difference from BERT</a:t>
            </a:r>
            <a:endParaRPr lang="zh-CN" altLang="en-US" dirty="0"/>
          </a:p>
        </p:txBody>
      </p:sp>
      <p:pic>
        <p:nvPicPr>
          <p:cNvPr id="2050" name="Picture 2">
            <a:extLst>
              <a:ext uri="{FF2B5EF4-FFF2-40B4-BE49-F238E27FC236}">
                <a16:creationId xmlns:a16="http://schemas.microsoft.com/office/drawing/2014/main" id="{D9B4C00C-C197-493A-827C-E677A6EAF3F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03738" y="2219665"/>
            <a:ext cx="10184524" cy="356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4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09594AF-A929-41AA-BBBC-650859D12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09" y="262328"/>
            <a:ext cx="11415181" cy="633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277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50763C7-B77F-427D-8F87-2634A27B51CD}"/>
              </a:ext>
            </a:extLst>
          </p:cNvPr>
          <p:cNvPicPr>
            <a:picLocks noChangeAspect="1"/>
          </p:cNvPicPr>
          <p:nvPr/>
        </p:nvPicPr>
        <p:blipFill>
          <a:blip r:embed="rId2"/>
          <a:stretch>
            <a:fillRect/>
          </a:stretch>
        </p:blipFill>
        <p:spPr>
          <a:xfrm>
            <a:off x="2130930" y="0"/>
            <a:ext cx="7930140" cy="6858000"/>
          </a:xfrm>
          <a:prstGeom prst="rect">
            <a:avLst/>
          </a:prstGeom>
        </p:spPr>
      </p:pic>
    </p:spTree>
    <p:extLst>
      <p:ext uri="{BB962C8B-B14F-4D97-AF65-F5344CB8AC3E}">
        <p14:creationId xmlns:p14="http://schemas.microsoft.com/office/powerpoint/2010/main" val="38055162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57F0B27-5442-4825-A6D1-015746285D03}"/>
              </a:ext>
            </a:extLst>
          </p:cNvPr>
          <p:cNvSpPr>
            <a:spLocks noGrp="1"/>
          </p:cNvSpPr>
          <p:nvPr>
            <p:ph type="title"/>
          </p:nvPr>
        </p:nvSpPr>
        <p:spPr/>
        <p:txBody>
          <a:bodyPr>
            <a:normAutofit/>
          </a:bodyPr>
          <a:lstStyle/>
          <a:p>
            <a:r>
              <a:rPr lang="en-US" altLang="zh-CN" sz="3600" dirty="0"/>
              <a:t>GPT-3: A Large Language Model</a:t>
            </a:r>
            <a:endParaRPr lang="zh-CN" altLang="en-US" sz="3600" dirty="0"/>
          </a:p>
        </p:txBody>
      </p:sp>
      <p:pic>
        <p:nvPicPr>
          <p:cNvPr id="7" name="图片 6">
            <a:extLst>
              <a:ext uri="{FF2B5EF4-FFF2-40B4-BE49-F238E27FC236}">
                <a16:creationId xmlns:a16="http://schemas.microsoft.com/office/drawing/2014/main" id="{334F4D70-0F54-40CE-9684-6C146B9EF2FF}"/>
              </a:ext>
            </a:extLst>
          </p:cNvPr>
          <p:cNvPicPr>
            <a:picLocks noChangeAspect="1"/>
          </p:cNvPicPr>
          <p:nvPr/>
        </p:nvPicPr>
        <p:blipFill>
          <a:blip r:embed="rId2"/>
          <a:stretch>
            <a:fillRect/>
          </a:stretch>
        </p:blipFill>
        <p:spPr>
          <a:xfrm>
            <a:off x="1109662" y="2403092"/>
            <a:ext cx="9972675" cy="3228975"/>
          </a:xfrm>
          <a:prstGeom prst="rect">
            <a:avLst/>
          </a:prstGeom>
        </p:spPr>
      </p:pic>
    </p:spTree>
    <p:extLst>
      <p:ext uri="{BB962C8B-B14F-4D97-AF65-F5344CB8AC3E}">
        <p14:creationId xmlns:p14="http://schemas.microsoft.com/office/powerpoint/2010/main" val="4291195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75AA5F7-70C2-49BC-86A1-42FADA44FFD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3439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70CA8-5938-44D4-8BFD-8511BF5C4B18}"/>
              </a:ext>
            </a:extLst>
          </p:cNvPr>
          <p:cNvSpPr>
            <a:spLocks noGrp="1"/>
          </p:cNvSpPr>
          <p:nvPr>
            <p:ph type="title"/>
          </p:nvPr>
        </p:nvSpPr>
        <p:spPr/>
        <p:txBody>
          <a:bodyPr/>
          <a:lstStyle/>
          <a:p>
            <a:r>
              <a:rPr lang="zh-CN" altLang="en-US" dirty="0"/>
              <a:t>人工智能与语言</a:t>
            </a:r>
          </a:p>
        </p:txBody>
      </p:sp>
      <p:sp>
        <p:nvSpPr>
          <p:cNvPr id="3" name="内容占位符 2">
            <a:extLst>
              <a:ext uri="{FF2B5EF4-FFF2-40B4-BE49-F238E27FC236}">
                <a16:creationId xmlns:a16="http://schemas.microsoft.com/office/drawing/2014/main" id="{2AB703DC-735B-4203-BC1B-C0FD7C6EF46C}"/>
              </a:ext>
            </a:extLst>
          </p:cNvPr>
          <p:cNvSpPr>
            <a:spLocks noGrp="1"/>
          </p:cNvSpPr>
          <p:nvPr>
            <p:ph idx="1"/>
          </p:nvPr>
        </p:nvSpPr>
        <p:spPr/>
        <p:txBody>
          <a:bodyPr/>
          <a:lstStyle/>
          <a:p>
            <a:r>
              <a:rPr lang="zh-CN" altLang="en-US" dirty="0">
                <a:solidFill>
                  <a:schemeClr val="bg1">
                    <a:lumMod val="75000"/>
                  </a:schemeClr>
                </a:solidFill>
              </a:rPr>
              <a:t>语言模型概述</a:t>
            </a:r>
            <a:endParaRPr lang="en-US" altLang="zh-CN" dirty="0">
              <a:solidFill>
                <a:schemeClr val="bg1">
                  <a:lumMod val="75000"/>
                </a:schemeClr>
              </a:solidFill>
            </a:endParaRPr>
          </a:p>
          <a:p>
            <a:r>
              <a:rPr lang="zh-CN" altLang="en-US" dirty="0">
                <a:solidFill>
                  <a:schemeClr val="bg1">
                    <a:lumMod val="75000"/>
                  </a:schemeClr>
                </a:solidFill>
              </a:rPr>
              <a:t>词向量表示</a:t>
            </a:r>
            <a:endParaRPr lang="en-US" altLang="zh-CN" dirty="0">
              <a:solidFill>
                <a:schemeClr val="bg1">
                  <a:lumMod val="75000"/>
                </a:schemeClr>
              </a:solidFill>
            </a:endParaRPr>
          </a:p>
          <a:p>
            <a:r>
              <a:rPr lang="zh-CN" altLang="en-US" dirty="0">
                <a:solidFill>
                  <a:schemeClr val="bg1">
                    <a:lumMod val="75000"/>
                  </a:schemeClr>
                </a:solidFill>
              </a:rPr>
              <a:t>递归神经网络</a:t>
            </a:r>
            <a:endParaRPr lang="en-US" altLang="zh-CN" dirty="0">
              <a:solidFill>
                <a:schemeClr val="bg1">
                  <a:lumMod val="75000"/>
                </a:schemeClr>
              </a:solidFill>
            </a:endParaRPr>
          </a:p>
          <a:p>
            <a:r>
              <a:rPr lang="zh-CN" altLang="en-US" dirty="0">
                <a:solidFill>
                  <a:schemeClr val="bg1">
                    <a:lumMod val="75000"/>
                  </a:schemeClr>
                </a:solidFill>
              </a:rPr>
              <a:t>条件语言模型</a:t>
            </a:r>
            <a:endParaRPr lang="en-US" altLang="zh-CN" dirty="0">
              <a:solidFill>
                <a:schemeClr val="bg1">
                  <a:lumMod val="75000"/>
                </a:schemeClr>
              </a:solidFill>
            </a:endParaRPr>
          </a:p>
          <a:p>
            <a:r>
              <a:rPr lang="zh-CN" altLang="en-US" dirty="0">
                <a:solidFill>
                  <a:schemeClr val="bg1">
                    <a:lumMod val="75000"/>
                  </a:schemeClr>
                </a:solidFill>
              </a:rPr>
              <a:t>预训练模型</a:t>
            </a:r>
            <a:endParaRPr lang="en-US" altLang="zh-CN" dirty="0">
              <a:solidFill>
                <a:schemeClr val="bg1">
                  <a:lumMod val="75000"/>
                </a:schemeClr>
              </a:solidFill>
            </a:endParaRPr>
          </a:p>
          <a:p>
            <a:r>
              <a:rPr lang="zh-CN" altLang="en-US" dirty="0"/>
              <a:t>对齐的大语言模型</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2566925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70CA8-5938-44D4-8BFD-8511BF5C4B18}"/>
              </a:ext>
            </a:extLst>
          </p:cNvPr>
          <p:cNvSpPr>
            <a:spLocks noGrp="1"/>
          </p:cNvSpPr>
          <p:nvPr>
            <p:ph type="title"/>
          </p:nvPr>
        </p:nvSpPr>
        <p:spPr/>
        <p:txBody>
          <a:bodyPr/>
          <a:lstStyle/>
          <a:p>
            <a:r>
              <a:rPr lang="zh-CN" altLang="en-US" dirty="0"/>
              <a:t>人工智能与语言</a:t>
            </a:r>
          </a:p>
        </p:txBody>
      </p:sp>
      <p:sp>
        <p:nvSpPr>
          <p:cNvPr id="3" name="内容占位符 2">
            <a:extLst>
              <a:ext uri="{FF2B5EF4-FFF2-40B4-BE49-F238E27FC236}">
                <a16:creationId xmlns:a16="http://schemas.microsoft.com/office/drawing/2014/main" id="{2AB703DC-735B-4203-BC1B-C0FD7C6EF46C}"/>
              </a:ext>
            </a:extLst>
          </p:cNvPr>
          <p:cNvSpPr>
            <a:spLocks noGrp="1"/>
          </p:cNvSpPr>
          <p:nvPr>
            <p:ph idx="1"/>
          </p:nvPr>
        </p:nvSpPr>
        <p:spPr/>
        <p:txBody>
          <a:bodyPr/>
          <a:lstStyle/>
          <a:p>
            <a:r>
              <a:rPr lang="zh-CN" altLang="en-US" dirty="0">
                <a:solidFill>
                  <a:schemeClr val="bg1">
                    <a:lumMod val="75000"/>
                  </a:schemeClr>
                </a:solidFill>
              </a:rPr>
              <a:t>语言模型概述</a:t>
            </a:r>
            <a:endParaRPr lang="en-US" altLang="zh-CN" dirty="0">
              <a:solidFill>
                <a:schemeClr val="bg1">
                  <a:lumMod val="75000"/>
                </a:schemeClr>
              </a:solidFill>
            </a:endParaRPr>
          </a:p>
          <a:p>
            <a:r>
              <a:rPr lang="zh-CN" altLang="en-US" dirty="0">
                <a:solidFill>
                  <a:schemeClr val="bg1">
                    <a:lumMod val="75000"/>
                  </a:schemeClr>
                </a:solidFill>
              </a:rPr>
              <a:t>词向量表示</a:t>
            </a:r>
            <a:endParaRPr lang="en-US" altLang="zh-CN" dirty="0">
              <a:solidFill>
                <a:schemeClr val="bg1">
                  <a:lumMod val="75000"/>
                </a:schemeClr>
              </a:solidFill>
            </a:endParaRPr>
          </a:p>
          <a:p>
            <a:r>
              <a:rPr lang="zh-CN" altLang="en-US" dirty="0">
                <a:solidFill>
                  <a:schemeClr val="bg1">
                    <a:lumMod val="75000"/>
                  </a:schemeClr>
                </a:solidFill>
              </a:rPr>
              <a:t>递归神经网络</a:t>
            </a:r>
            <a:endParaRPr lang="en-US" altLang="zh-CN" dirty="0">
              <a:solidFill>
                <a:schemeClr val="bg1">
                  <a:lumMod val="75000"/>
                </a:schemeClr>
              </a:solidFill>
            </a:endParaRPr>
          </a:p>
          <a:p>
            <a:r>
              <a:rPr lang="zh-CN" altLang="en-US" dirty="0">
                <a:solidFill>
                  <a:schemeClr val="bg1">
                    <a:lumMod val="75000"/>
                  </a:schemeClr>
                </a:solidFill>
              </a:rPr>
              <a:t>条件语言模型</a:t>
            </a:r>
            <a:endParaRPr lang="en-US" altLang="zh-CN" dirty="0">
              <a:solidFill>
                <a:schemeClr val="bg1">
                  <a:lumMod val="75000"/>
                </a:schemeClr>
              </a:solidFill>
            </a:endParaRPr>
          </a:p>
          <a:p>
            <a:pPr lvl="1"/>
            <a:r>
              <a:rPr lang="en-US" altLang="zh-CN" sz="2800" dirty="0">
                <a:solidFill>
                  <a:schemeClr val="bg1">
                    <a:lumMod val="75000"/>
                  </a:schemeClr>
                </a:solidFill>
              </a:rPr>
              <a:t>Self-Attention &amp; Transformer</a:t>
            </a:r>
          </a:p>
          <a:p>
            <a:r>
              <a:rPr lang="zh-CN" altLang="en-US" dirty="0">
                <a:solidFill>
                  <a:schemeClr val="bg1">
                    <a:lumMod val="75000"/>
                  </a:schemeClr>
                </a:solidFill>
              </a:rPr>
              <a:t>预训练模型</a:t>
            </a:r>
            <a:endParaRPr lang="en-US" altLang="zh-CN" dirty="0">
              <a:solidFill>
                <a:schemeClr val="bg1">
                  <a:lumMod val="75000"/>
                </a:schemeClr>
              </a:solidFill>
            </a:endParaRPr>
          </a:p>
          <a:p>
            <a:pPr lvl="1"/>
            <a:r>
              <a:rPr lang="en-US" altLang="zh-CN" sz="2800" dirty="0">
                <a:solidFill>
                  <a:schemeClr val="bg1">
                    <a:lumMod val="75000"/>
                  </a:schemeClr>
                </a:solidFill>
              </a:rPr>
              <a:t>BERT &amp; GPT-3</a:t>
            </a:r>
          </a:p>
          <a:p>
            <a:r>
              <a:rPr lang="zh-CN" altLang="en-US" dirty="0"/>
              <a:t>对齐的大语言模型</a:t>
            </a:r>
            <a:endParaRPr lang="en-US" altLang="zh-CN" dirty="0"/>
          </a:p>
          <a:p>
            <a:pPr lvl="1"/>
            <a:r>
              <a:rPr lang="en-US" altLang="zh-CN" dirty="0" err="1"/>
              <a:t>ChatGPT</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20713331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BCD53DEE-8AE2-B8FF-6127-4791F04393AD}"/>
              </a:ext>
            </a:extLst>
          </p:cNvPr>
          <p:cNvSpPr txBox="1">
            <a:spLocks/>
          </p:cNvSpPr>
          <p:nvPr/>
        </p:nvSpPr>
        <p:spPr>
          <a:xfrm>
            <a:off x="609602" y="1263246"/>
            <a:ext cx="10972800" cy="4862923"/>
          </a:xfrm>
          <a:prstGeom prst="rect">
            <a:avLst/>
          </a:prstGeom>
        </p:spPr>
        <p:txBody>
          <a:bodyPr vert="horz" lIns="45720" tIns="22860" rIns="45720" bIns="22860" rtlCol="0">
            <a:normAutofit fontScale="92500"/>
          </a:bodyPr>
          <a:lstStyle>
            <a:lvl1pPr marL="914372" indent="-914372" algn="l" defTabSz="2438324" rtl="0" eaLnBrk="1" latinLnBrk="0" hangingPunct="1">
              <a:spcBef>
                <a:spcPct val="20000"/>
              </a:spcBef>
              <a:buFont typeface="Arial" pitchFamily="34" charset="0"/>
              <a:buChar char="•"/>
              <a:defRPr sz="5614" kern="1200" baseline="0">
                <a:solidFill>
                  <a:schemeClr val="tx1"/>
                </a:solidFill>
                <a:latin typeface="+mn-lt"/>
                <a:ea typeface="楷体" panose="02010609060101010101" pitchFamily="49" charset="-122"/>
                <a:cs typeface="+mn-cs"/>
              </a:defRPr>
            </a:lvl1pPr>
            <a:lvl2pPr marL="1981137" indent="-761976" algn="l" defTabSz="2438324" rtl="0" eaLnBrk="1" latinLnBrk="0" hangingPunct="1">
              <a:spcBef>
                <a:spcPct val="20000"/>
              </a:spcBef>
              <a:buFont typeface="Arial" pitchFamily="34" charset="0"/>
              <a:buChar char="–"/>
              <a:defRPr sz="4812" kern="1200" baseline="0">
                <a:solidFill>
                  <a:schemeClr val="tx1"/>
                </a:solidFill>
                <a:latin typeface="+mn-lt"/>
                <a:ea typeface="楷体" panose="02010609060101010101" pitchFamily="49" charset="-122"/>
                <a:cs typeface="+mn-cs"/>
              </a:defRPr>
            </a:lvl2pPr>
            <a:lvl3pPr marL="3047904" indent="-609580" algn="l" defTabSz="2438324" rtl="0" eaLnBrk="1" latinLnBrk="0" hangingPunct="1">
              <a:spcBef>
                <a:spcPct val="20000"/>
              </a:spcBef>
              <a:buFont typeface="Arial" pitchFamily="34" charset="0"/>
              <a:buChar char="•"/>
              <a:defRPr sz="3609" kern="1200" baseline="0">
                <a:solidFill>
                  <a:schemeClr val="tx1"/>
                </a:solidFill>
                <a:latin typeface="+mn-lt"/>
                <a:ea typeface="楷体" panose="02010609060101010101" pitchFamily="49" charset="-122"/>
                <a:cs typeface="+mn-cs"/>
              </a:defRPr>
            </a:lvl3pPr>
            <a:lvl4pPr marL="4267065" indent="-609580" algn="l" defTabSz="2438324" rtl="0" eaLnBrk="1" latinLnBrk="0" hangingPunct="1">
              <a:spcBef>
                <a:spcPct val="20000"/>
              </a:spcBef>
              <a:buFont typeface="Arial" pitchFamily="34" charset="0"/>
              <a:buChar char="–"/>
              <a:defRPr sz="3208" kern="1200" baseline="0">
                <a:solidFill>
                  <a:schemeClr val="tx1"/>
                </a:solidFill>
                <a:latin typeface="+mn-lt"/>
                <a:ea typeface="楷体" panose="02010609060101010101" pitchFamily="49" charset="-122"/>
                <a:cs typeface="+mn-cs"/>
              </a:defRPr>
            </a:lvl4pPr>
            <a:lvl5pPr marL="5486226" indent="-609580" algn="l" defTabSz="2438324" rtl="0" eaLnBrk="1" latinLnBrk="0" hangingPunct="1">
              <a:spcBef>
                <a:spcPct val="20000"/>
              </a:spcBef>
              <a:buFont typeface="Arial" pitchFamily="34" charset="0"/>
              <a:buChar char="»"/>
              <a:defRPr sz="3208" kern="1200" baseline="0">
                <a:solidFill>
                  <a:schemeClr val="tx1"/>
                </a:solidFill>
                <a:latin typeface="+mn-lt"/>
                <a:ea typeface="楷体" panose="02010609060101010101" pitchFamily="49" charset="-122"/>
                <a:cs typeface="+mn-cs"/>
              </a:defRPr>
            </a:lvl5pPr>
            <a:lvl6pPr marL="6705389" indent="-609580" algn="l" defTabSz="2438324" rtl="0" eaLnBrk="1" latinLnBrk="0" hangingPunct="1">
              <a:spcBef>
                <a:spcPct val="20000"/>
              </a:spcBef>
              <a:buFont typeface="Arial" pitchFamily="34" charset="0"/>
              <a:buChar char="•"/>
              <a:defRPr sz="5334" kern="1200">
                <a:solidFill>
                  <a:schemeClr val="tx1"/>
                </a:solidFill>
                <a:latin typeface="+mn-lt"/>
                <a:ea typeface="+mn-ea"/>
                <a:cs typeface="+mn-cs"/>
              </a:defRPr>
            </a:lvl6pPr>
            <a:lvl7pPr marL="7924550" indent="-609580" algn="l" defTabSz="2438324" rtl="0" eaLnBrk="1" latinLnBrk="0" hangingPunct="1">
              <a:spcBef>
                <a:spcPct val="20000"/>
              </a:spcBef>
              <a:buFont typeface="Arial" pitchFamily="34" charset="0"/>
              <a:buChar char="•"/>
              <a:defRPr sz="5334" kern="1200">
                <a:solidFill>
                  <a:schemeClr val="tx1"/>
                </a:solidFill>
                <a:latin typeface="+mn-lt"/>
                <a:ea typeface="+mn-ea"/>
                <a:cs typeface="+mn-cs"/>
              </a:defRPr>
            </a:lvl7pPr>
            <a:lvl8pPr marL="9143711" indent="-609580" algn="l" defTabSz="2438324" rtl="0" eaLnBrk="1" latinLnBrk="0" hangingPunct="1">
              <a:spcBef>
                <a:spcPct val="20000"/>
              </a:spcBef>
              <a:buFont typeface="Arial" pitchFamily="34" charset="0"/>
              <a:buChar char="•"/>
              <a:defRPr sz="5334" kern="1200">
                <a:solidFill>
                  <a:schemeClr val="tx1"/>
                </a:solidFill>
                <a:latin typeface="+mn-lt"/>
                <a:ea typeface="+mn-ea"/>
                <a:cs typeface="+mn-cs"/>
              </a:defRPr>
            </a:lvl8pPr>
            <a:lvl9pPr marL="10362872" indent="-609580" algn="l" defTabSz="2438324" rtl="0" eaLnBrk="1" latinLnBrk="0" hangingPunct="1">
              <a:spcBef>
                <a:spcPct val="20000"/>
              </a:spcBef>
              <a:buFont typeface="Arial" pitchFamily="34" charset="0"/>
              <a:buChar char="•"/>
              <a:defRPr sz="5334" kern="1200">
                <a:solidFill>
                  <a:schemeClr val="tx1"/>
                </a:solidFill>
                <a:latin typeface="+mn-lt"/>
                <a:ea typeface="+mn-ea"/>
                <a:cs typeface="+mn-cs"/>
              </a:defRPr>
            </a:lvl9pPr>
          </a:lstStyle>
          <a:p>
            <a:pPr marL="457186" indent="-457186" defTabSz="1219162"/>
            <a:r>
              <a:rPr lang="en-US" altLang="zh-CN" sz="2807" dirty="0">
                <a:solidFill>
                  <a:prstClr val="black"/>
                </a:solidFill>
                <a:latin typeface="Arial"/>
              </a:rPr>
              <a:t>2022</a:t>
            </a:r>
            <a:r>
              <a:rPr lang="zh-CN" altLang="en-US" sz="2807" dirty="0">
                <a:solidFill>
                  <a:prstClr val="black"/>
                </a:solidFill>
                <a:latin typeface="Arial"/>
              </a:rPr>
              <a:t>年</a:t>
            </a:r>
            <a:r>
              <a:rPr lang="en-US" altLang="zh-CN" sz="2807" dirty="0">
                <a:solidFill>
                  <a:prstClr val="black"/>
                </a:solidFill>
                <a:latin typeface="Arial"/>
              </a:rPr>
              <a:t>11</a:t>
            </a:r>
            <a:r>
              <a:rPr lang="zh-CN" altLang="en-US" sz="2807" dirty="0">
                <a:solidFill>
                  <a:prstClr val="black"/>
                </a:solidFill>
                <a:latin typeface="Arial"/>
              </a:rPr>
              <a:t>月</a:t>
            </a:r>
            <a:r>
              <a:rPr lang="en-US" altLang="zh-CN" sz="2807" dirty="0">
                <a:solidFill>
                  <a:prstClr val="black"/>
                </a:solidFill>
                <a:latin typeface="Arial"/>
              </a:rPr>
              <a:t>30</a:t>
            </a:r>
            <a:r>
              <a:rPr lang="zh-CN" altLang="en-US" sz="2807" dirty="0">
                <a:solidFill>
                  <a:prstClr val="black"/>
                </a:solidFill>
                <a:latin typeface="Arial"/>
              </a:rPr>
              <a:t>日发布，</a:t>
            </a:r>
            <a:r>
              <a:rPr lang="en-US" altLang="zh-CN" sz="2807" dirty="0">
                <a:solidFill>
                  <a:prstClr val="black"/>
                </a:solidFill>
                <a:latin typeface="Arial"/>
              </a:rPr>
              <a:t>5</a:t>
            </a:r>
            <a:r>
              <a:rPr lang="zh-CN" altLang="en-US" sz="2807" dirty="0">
                <a:solidFill>
                  <a:prstClr val="black"/>
                </a:solidFill>
                <a:latin typeface="Arial"/>
              </a:rPr>
              <a:t>天获得</a:t>
            </a:r>
            <a:r>
              <a:rPr lang="en-US" altLang="zh-CN" sz="2807" dirty="0">
                <a:solidFill>
                  <a:prstClr val="black"/>
                </a:solidFill>
                <a:latin typeface="Arial"/>
              </a:rPr>
              <a:t>100</a:t>
            </a:r>
            <a:r>
              <a:rPr lang="zh-CN" altLang="en-US" sz="2807" dirty="0">
                <a:solidFill>
                  <a:prstClr val="black"/>
                </a:solidFill>
                <a:latin typeface="Arial"/>
              </a:rPr>
              <a:t>万用户，</a:t>
            </a:r>
            <a:r>
              <a:rPr lang="en-US" altLang="zh-CN" sz="2807" dirty="0">
                <a:solidFill>
                  <a:prstClr val="black"/>
                </a:solidFill>
                <a:latin typeface="Arial"/>
              </a:rPr>
              <a:t>1</a:t>
            </a:r>
            <a:r>
              <a:rPr lang="zh-CN" altLang="en-US" sz="2807" dirty="0">
                <a:solidFill>
                  <a:prstClr val="black"/>
                </a:solidFill>
                <a:latin typeface="Arial"/>
              </a:rPr>
              <a:t>月份月活跃用户数达</a:t>
            </a:r>
            <a:r>
              <a:rPr lang="en-US" altLang="zh-CN" sz="2807" dirty="0">
                <a:solidFill>
                  <a:prstClr val="black"/>
                </a:solidFill>
                <a:latin typeface="Arial"/>
              </a:rPr>
              <a:t>1</a:t>
            </a:r>
            <a:r>
              <a:rPr lang="zh-CN" altLang="en-US" sz="2807" dirty="0">
                <a:solidFill>
                  <a:prstClr val="black"/>
                </a:solidFill>
                <a:latin typeface="Arial"/>
              </a:rPr>
              <a:t>亿</a:t>
            </a:r>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r>
              <a:rPr lang="zh-CN" altLang="en-US" sz="2807" dirty="0">
                <a:solidFill>
                  <a:prstClr val="black"/>
                </a:solidFill>
                <a:latin typeface="Arial"/>
              </a:rPr>
              <a:t>国内的关注在春节期间发酵，是口碑还是风口？</a:t>
            </a:r>
            <a:endParaRPr lang="en-US" altLang="zh-CN" sz="2807" dirty="0">
              <a:solidFill>
                <a:prstClr val="black"/>
              </a:solidFill>
              <a:latin typeface="Arial"/>
            </a:endParaRPr>
          </a:p>
        </p:txBody>
      </p:sp>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：史上最快达到过亿用户的应用</a:t>
            </a:r>
          </a:p>
        </p:txBody>
      </p:sp>
      <p:pic>
        <p:nvPicPr>
          <p:cNvPr id="5" name="内容占位符 4">
            <a:extLst>
              <a:ext uri="{FF2B5EF4-FFF2-40B4-BE49-F238E27FC236}">
                <a16:creationId xmlns:a16="http://schemas.microsoft.com/office/drawing/2014/main" id="{431F7DBC-BE02-B8F0-45B6-3F240350AF3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2430" t="43452" r="4294" b="13834"/>
          <a:stretch/>
        </p:blipFill>
        <p:spPr>
          <a:xfrm>
            <a:off x="3172952" y="1979771"/>
            <a:ext cx="5846096" cy="3253480"/>
          </a:xfrm>
        </p:spPr>
      </p:pic>
    </p:spTree>
    <p:extLst>
      <p:ext uri="{BB962C8B-B14F-4D97-AF65-F5344CB8AC3E}">
        <p14:creationId xmlns:p14="http://schemas.microsoft.com/office/powerpoint/2010/main" val="15892721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生成文本</a:t>
            </a:r>
          </a:p>
        </p:txBody>
      </p:sp>
      <p:pic>
        <p:nvPicPr>
          <p:cNvPr id="8" name="图片 7">
            <a:extLst>
              <a:ext uri="{FF2B5EF4-FFF2-40B4-BE49-F238E27FC236}">
                <a16:creationId xmlns:a16="http://schemas.microsoft.com/office/drawing/2014/main" id="{96D2D446-375E-C420-62BB-08BFA206A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55" y="1940842"/>
            <a:ext cx="7599105" cy="2976316"/>
          </a:xfrm>
          <a:prstGeom prst="rect">
            <a:avLst/>
          </a:prstGeom>
        </p:spPr>
      </p:pic>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12" name="内容占位符 11">
            <a:extLst>
              <a:ext uri="{FF2B5EF4-FFF2-40B4-BE49-F238E27FC236}">
                <a16:creationId xmlns:a16="http://schemas.microsoft.com/office/drawing/2014/main" id="{2F862BED-0899-28B3-238A-95D5394BD0DF}"/>
              </a:ext>
            </a:extLst>
          </p:cNvPr>
          <p:cNvSpPr>
            <a:spLocks noGrp="1"/>
          </p:cNvSpPr>
          <p:nvPr>
            <p:ph idx="1"/>
          </p:nvPr>
        </p:nvSpPr>
        <p:spPr/>
        <p:txBody>
          <a:bodyPr>
            <a:normAutofit lnSpcReduction="10000"/>
          </a:bodyPr>
          <a:lstStyle/>
          <a:p>
            <a:r>
              <a:rPr lang="zh-CN" altLang="en-US" dirty="0"/>
              <a:t>优点：提示自然多样，回复生成很敏感</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缺点：在突然转话题时，会误解用户意图</a:t>
            </a:r>
          </a:p>
        </p:txBody>
      </p:sp>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Tree>
    <p:extLst>
      <p:ext uri="{BB962C8B-B14F-4D97-AF65-F5344CB8AC3E}">
        <p14:creationId xmlns:p14="http://schemas.microsoft.com/office/powerpoint/2010/main" val="8653228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2F862BED-0899-28B3-238A-95D5394BD0DF}"/>
              </a:ext>
            </a:extLst>
          </p:cNvPr>
          <p:cNvSpPr>
            <a:spLocks noGrp="1"/>
          </p:cNvSpPr>
          <p:nvPr>
            <p:ph idx="1"/>
          </p:nvPr>
        </p:nvSpPr>
        <p:spPr/>
        <p:txBody>
          <a:bodyPr>
            <a:normAutofit lnSpcReduction="10000"/>
          </a:bodyPr>
          <a:lstStyle/>
          <a:p>
            <a:r>
              <a:rPr lang="zh-CN" altLang="en-US" dirty="0"/>
              <a:t>优点：提示自然多样，回复生成很敏感</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缺点：不押韵</a:t>
            </a:r>
          </a:p>
        </p:txBody>
      </p:sp>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生成诗歌</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5" name="图片 4">
            <a:extLst>
              <a:ext uri="{FF2B5EF4-FFF2-40B4-BE49-F238E27FC236}">
                <a16:creationId xmlns:a16="http://schemas.microsoft.com/office/drawing/2014/main" id="{E0921848-0D71-7DB1-FA50-DF6B534D458E}"/>
              </a:ext>
            </a:extLst>
          </p:cNvPr>
          <p:cNvPicPr>
            <a:picLocks noChangeAspect="1"/>
          </p:cNvPicPr>
          <p:nvPr/>
        </p:nvPicPr>
        <p:blipFill rotWithShape="1">
          <a:blip r:embed="rId4"/>
          <a:srcRect l="31250" t="11844" r="47083" b="6049"/>
          <a:stretch/>
        </p:blipFill>
        <p:spPr>
          <a:xfrm>
            <a:off x="6096000" y="1636095"/>
            <a:ext cx="2322070" cy="4949757"/>
          </a:xfrm>
          <a:prstGeom prst="rect">
            <a:avLst/>
          </a:prstGeom>
        </p:spPr>
      </p:pic>
      <p:pic>
        <p:nvPicPr>
          <p:cNvPr id="9" name="图片 8">
            <a:extLst>
              <a:ext uri="{FF2B5EF4-FFF2-40B4-BE49-F238E27FC236}">
                <a16:creationId xmlns:a16="http://schemas.microsoft.com/office/drawing/2014/main" id="{28E0D494-440B-AE4E-253C-5BFC14C09D45}"/>
              </a:ext>
            </a:extLst>
          </p:cNvPr>
          <p:cNvPicPr>
            <a:picLocks noChangeAspect="1"/>
          </p:cNvPicPr>
          <p:nvPr/>
        </p:nvPicPr>
        <p:blipFill rotWithShape="1">
          <a:blip r:embed="rId5"/>
          <a:srcRect l="9305" t="19877" r="42500" b="27284"/>
          <a:stretch/>
        </p:blipFill>
        <p:spPr>
          <a:xfrm>
            <a:off x="642555" y="2335808"/>
            <a:ext cx="4406900" cy="2717800"/>
          </a:xfrm>
          <a:prstGeom prst="rect">
            <a:avLst/>
          </a:prstGeom>
        </p:spPr>
      </p:pic>
    </p:spTree>
    <p:extLst>
      <p:ext uri="{BB962C8B-B14F-4D97-AF65-F5344CB8AC3E}">
        <p14:creationId xmlns:p14="http://schemas.microsoft.com/office/powerpoint/2010/main" val="3932090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生成代码</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5" name="图片 4">
            <a:extLst>
              <a:ext uri="{FF2B5EF4-FFF2-40B4-BE49-F238E27FC236}">
                <a16:creationId xmlns:a16="http://schemas.microsoft.com/office/drawing/2014/main" id="{27ACA817-D226-6753-7FFE-ACC113822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019" y="1027857"/>
            <a:ext cx="5003800" cy="5786593"/>
          </a:xfrm>
          <a:prstGeom prst="rect">
            <a:avLst/>
          </a:prstGeom>
        </p:spPr>
      </p:pic>
    </p:spTree>
    <p:extLst>
      <p:ext uri="{BB962C8B-B14F-4D97-AF65-F5344CB8AC3E}">
        <p14:creationId xmlns:p14="http://schemas.microsoft.com/office/powerpoint/2010/main" val="2520877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生成代码</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4" name="图片 3">
            <a:extLst>
              <a:ext uri="{FF2B5EF4-FFF2-40B4-BE49-F238E27FC236}">
                <a16:creationId xmlns:a16="http://schemas.microsoft.com/office/drawing/2014/main" id="{38E97C36-478C-CB14-CD9E-559A94A5B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1079969"/>
            <a:ext cx="5994400" cy="5644584"/>
          </a:xfrm>
          <a:prstGeom prst="rect">
            <a:avLst/>
          </a:prstGeom>
        </p:spPr>
      </p:pic>
    </p:spTree>
    <p:extLst>
      <p:ext uri="{BB962C8B-B14F-4D97-AF65-F5344CB8AC3E}">
        <p14:creationId xmlns:p14="http://schemas.microsoft.com/office/powerpoint/2010/main" val="29890618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复合能力</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3" name="图片 2">
            <a:extLst>
              <a:ext uri="{FF2B5EF4-FFF2-40B4-BE49-F238E27FC236}">
                <a16:creationId xmlns:a16="http://schemas.microsoft.com/office/drawing/2014/main" id="{07909126-1A90-0E49-FF32-A1E8D35A8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397" y="1123395"/>
            <a:ext cx="7096603" cy="5545865"/>
          </a:xfrm>
          <a:prstGeom prst="rect">
            <a:avLst/>
          </a:prstGeom>
        </p:spPr>
      </p:pic>
    </p:spTree>
    <p:extLst>
      <p:ext uri="{BB962C8B-B14F-4D97-AF65-F5344CB8AC3E}">
        <p14:creationId xmlns:p14="http://schemas.microsoft.com/office/powerpoint/2010/main" val="1034351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2F862BED-0899-28B3-238A-95D5394BD0DF}"/>
              </a:ext>
            </a:extLst>
          </p:cNvPr>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normAutofit/>
          </a:bodyPr>
          <a:lstStyle/>
          <a:p>
            <a:r>
              <a:rPr lang="en-US" altLang="zh-CN" dirty="0" err="1"/>
              <a:t>ChatGPT</a:t>
            </a:r>
            <a:r>
              <a:rPr lang="zh-CN" altLang="en-US" dirty="0"/>
              <a:t>的训练：人类撰写提示和优质答案</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grpSp>
        <p:nvGrpSpPr>
          <p:cNvPr id="11" name="组合 10">
            <a:extLst>
              <a:ext uri="{FF2B5EF4-FFF2-40B4-BE49-F238E27FC236}">
                <a16:creationId xmlns:a16="http://schemas.microsoft.com/office/drawing/2014/main" id="{49EFB2F2-5E3A-2A9D-F9F2-2373AF321793}"/>
              </a:ext>
            </a:extLst>
          </p:cNvPr>
          <p:cNvGrpSpPr/>
          <p:nvPr/>
        </p:nvGrpSpPr>
        <p:grpSpPr>
          <a:xfrm>
            <a:off x="1095670" y="1534256"/>
            <a:ext cx="7057730" cy="4726844"/>
            <a:chOff x="2191340" y="3627312"/>
            <a:chExt cx="14115460" cy="9453688"/>
          </a:xfrm>
        </p:grpSpPr>
        <p:pic>
          <p:nvPicPr>
            <p:cNvPr id="5" name="图片 4">
              <a:extLst>
                <a:ext uri="{FF2B5EF4-FFF2-40B4-BE49-F238E27FC236}">
                  <a16:creationId xmlns:a16="http://schemas.microsoft.com/office/drawing/2014/main" id="{5C55E698-F14F-4EFF-917B-FDAC55940653}"/>
                </a:ext>
              </a:extLst>
            </p:cNvPr>
            <p:cNvPicPr>
              <a:picLocks noChangeAspect="1"/>
            </p:cNvPicPr>
            <p:nvPr/>
          </p:nvPicPr>
          <p:blipFill rotWithShape="1">
            <a:blip r:embed="rId4"/>
            <a:srcRect l="33750" t="34445" r="11667" b="51727"/>
            <a:stretch/>
          </p:blipFill>
          <p:spPr>
            <a:xfrm>
              <a:off x="2191340" y="11069637"/>
              <a:ext cx="14115460" cy="2011363"/>
            </a:xfrm>
            <a:prstGeom prst="rect">
              <a:avLst/>
            </a:prstGeom>
          </p:spPr>
        </p:pic>
        <p:pic>
          <p:nvPicPr>
            <p:cNvPr id="9" name="图片 8">
              <a:extLst>
                <a:ext uri="{FF2B5EF4-FFF2-40B4-BE49-F238E27FC236}">
                  <a16:creationId xmlns:a16="http://schemas.microsoft.com/office/drawing/2014/main" id="{6F83456E-7A39-0B35-B561-8F111CD423CF}"/>
                </a:ext>
              </a:extLst>
            </p:cNvPr>
            <p:cNvPicPr>
              <a:picLocks noChangeAspect="1"/>
            </p:cNvPicPr>
            <p:nvPr/>
          </p:nvPicPr>
          <p:blipFill rotWithShape="1">
            <a:blip r:embed="rId5"/>
            <a:srcRect l="34306" t="27037" r="11944" b="12963"/>
            <a:stretch/>
          </p:blipFill>
          <p:spPr>
            <a:xfrm>
              <a:off x="2362200" y="3627312"/>
              <a:ext cx="13690600" cy="8596423"/>
            </a:xfrm>
            <a:prstGeom prst="rect">
              <a:avLst/>
            </a:prstGeom>
          </p:spPr>
        </p:pic>
      </p:grpSp>
    </p:spTree>
    <p:extLst>
      <p:ext uri="{BB962C8B-B14F-4D97-AF65-F5344CB8AC3E}">
        <p14:creationId xmlns:p14="http://schemas.microsoft.com/office/powerpoint/2010/main" val="15173284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2F862BED-0899-28B3-238A-95D5394BD0DF}"/>
              </a:ext>
            </a:extLst>
          </p:cNvPr>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normAutofit/>
          </a:bodyPr>
          <a:lstStyle/>
          <a:p>
            <a:r>
              <a:rPr lang="en-US" altLang="zh-CN" dirty="0" err="1"/>
              <a:t>ChatGPT</a:t>
            </a:r>
            <a:r>
              <a:rPr lang="zh-CN" altLang="en-US" dirty="0"/>
              <a:t>：出色的表现</a:t>
            </a:r>
            <a:r>
              <a:rPr lang="en-US" altLang="zh-CN" dirty="0"/>
              <a:t>——</a:t>
            </a:r>
            <a:r>
              <a:rPr lang="zh-CN" altLang="en-US" dirty="0"/>
              <a:t>问答</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30734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
        <p:nvSpPr>
          <p:cNvPr id="15" name="矩形: 圆角 14">
            <a:extLst>
              <a:ext uri="{FF2B5EF4-FFF2-40B4-BE49-F238E27FC236}">
                <a16:creationId xmlns:a16="http://schemas.microsoft.com/office/drawing/2014/main" id="{D522278D-71D8-7174-4A25-B8A272E1F624}"/>
              </a:ext>
            </a:extLst>
          </p:cNvPr>
          <p:cNvSpPr/>
          <p:nvPr/>
        </p:nvSpPr>
        <p:spPr>
          <a:xfrm>
            <a:off x="9169400" y="4521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4" name="图片 3">
            <a:extLst>
              <a:ext uri="{FF2B5EF4-FFF2-40B4-BE49-F238E27FC236}">
                <a16:creationId xmlns:a16="http://schemas.microsoft.com/office/drawing/2014/main" id="{19CB41D3-E277-6724-6CF2-6C70450B69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529" y="1123546"/>
            <a:ext cx="2581574" cy="5594754"/>
          </a:xfrm>
          <a:prstGeom prst="rect">
            <a:avLst/>
          </a:prstGeom>
        </p:spPr>
      </p:pic>
      <p:pic>
        <p:nvPicPr>
          <p:cNvPr id="6" name="图片 5">
            <a:extLst>
              <a:ext uri="{FF2B5EF4-FFF2-40B4-BE49-F238E27FC236}">
                <a16:creationId xmlns:a16="http://schemas.microsoft.com/office/drawing/2014/main" id="{3C1393FD-1284-5F4A-BA2C-AA635E801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8100" y="1123546"/>
            <a:ext cx="2581574" cy="5594754"/>
          </a:xfrm>
          <a:prstGeom prst="rect">
            <a:avLst/>
          </a:prstGeom>
        </p:spPr>
      </p:pic>
    </p:spTree>
    <p:extLst>
      <p:ext uri="{BB962C8B-B14F-4D97-AF65-F5344CB8AC3E}">
        <p14:creationId xmlns:p14="http://schemas.microsoft.com/office/powerpoint/2010/main" val="12314631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ogo">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logo">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窦志成-有温度的人工智能">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窦志成的模板">
      <a:majorFont>
        <a:latin typeface="Arial Black"/>
        <a:ea typeface="微软雅黑"/>
        <a:cs typeface=""/>
      </a:majorFont>
      <a:minorFont>
        <a:latin typeface="Arial"/>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7511</TotalTime>
  <Words>1338</Words>
  <Application>Microsoft Office PowerPoint</Application>
  <PresentationFormat>宽屏</PresentationFormat>
  <Paragraphs>331</Paragraphs>
  <Slides>114</Slides>
  <Notes>14</Notes>
  <HiddenSlides>0</HiddenSlides>
  <MMClips>0</MMClips>
  <ScaleCrop>false</ScaleCrop>
  <HeadingPairs>
    <vt:vector size="6" baseType="variant">
      <vt:variant>
        <vt:lpstr>已用的字体</vt:lpstr>
      </vt:variant>
      <vt:variant>
        <vt:i4>19</vt:i4>
      </vt:variant>
      <vt:variant>
        <vt:lpstr>主题</vt:lpstr>
      </vt:variant>
      <vt:variant>
        <vt:i4>5</vt:i4>
      </vt:variant>
      <vt:variant>
        <vt:lpstr>幻灯片标题</vt:lpstr>
      </vt:variant>
      <vt:variant>
        <vt:i4>114</vt:i4>
      </vt:variant>
    </vt:vector>
  </HeadingPairs>
  <TitlesOfParts>
    <vt:vector size="138" baseType="lpstr">
      <vt:lpstr>Acumin Variable C...</vt:lpstr>
      <vt:lpstr>Montserrat-Bold</vt:lpstr>
      <vt:lpstr>PingFang SC Medium</vt:lpstr>
      <vt:lpstr>PingFang SC Regular</vt:lpstr>
      <vt:lpstr>PingFang SC Semibold</vt:lpstr>
      <vt:lpstr>Source Han Sans CN</vt:lpstr>
      <vt:lpstr>Source Han Sans CN Medium</vt:lpstr>
      <vt:lpstr>等线</vt:lpstr>
      <vt:lpstr>等线 Light</vt:lpstr>
      <vt:lpstr>黑体</vt:lpstr>
      <vt:lpstr>黑体</vt:lpstr>
      <vt:lpstr>楷体</vt:lpstr>
      <vt:lpstr>微软雅黑</vt:lpstr>
      <vt:lpstr>Arial</vt:lpstr>
      <vt:lpstr>Arial Black</vt:lpstr>
      <vt:lpstr>Cambria Math</vt:lpstr>
      <vt:lpstr>Open Sans</vt:lpstr>
      <vt:lpstr>Times New Roman</vt:lpstr>
      <vt:lpstr>Wingdings</vt:lpstr>
      <vt:lpstr>Office 主题​​</vt:lpstr>
      <vt:lpstr>1_Office 主题​​</vt:lpstr>
      <vt:lpstr>logo</vt:lpstr>
      <vt:lpstr>1_logo</vt:lpstr>
      <vt:lpstr>窦志成-有温度的人工智能</vt:lpstr>
      <vt:lpstr>人工智能引论</vt:lpstr>
      <vt:lpstr>人工智能与语言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人工智能与语言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BERT vs. GPT</vt:lpstr>
      <vt:lpstr>The Decoder-Only Block</vt:lpstr>
      <vt:lpstr>One Difference from BERT</vt:lpstr>
      <vt:lpstr>PowerPoint 演示文稿</vt:lpstr>
      <vt:lpstr>PowerPoint 演示文稿</vt:lpstr>
      <vt:lpstr>GPT-3: A Large Language Model</vt:lpstr>
      <vt:lpstr>人工智能与语言</vt:lpstr>
      <vt:lpstr>人工智能与语言</vt:lpstr>
      <vt:lpstr>ChatGPT：史上最快达到过亿用户的应用</vt:lpstr>
      <vt:lpstr>ChatGPT：出色的表现——生成文本</vt:lpstr>
      <vt:lpstr>ChatGPT：出色的表现——生成诗歌</vt:lpstr>
      <vt:lpstr>ChatGPT：出色的表现——生成代码</vt:lpstr>
      <vt:lpstr>ChatGPT：出色的表现——生成代码</vt:lpstr>
      <vt:lpstr>ChatGPT：出色的表现——复合能力</vt:lpstr>
      <vt:lpstr>ChatGPT的训练：人类撰写提示和优质答案</vt:lpstr>
      <vt:lpstr>ChatGPT：出色的表现——问答</vt:lpstr>
      <vt:lpstr>ChatGPT的训练：人类撰写提示和优质答案</vt:lpstr>
      <vt:lpstr>ChatGPT：出色的表现——头脑风暴</vt:lpstr>
      <vt:lpstr>ChatGPT：出色的表现——头脑风暴</vt:lpstr>
      <vt:lpstr>ChatGPT：出色的表现——改写</vt:lpstr>
      <vt:lpstr>ChatGPT：出色的表现——改写</vt:lpstr>
      <vt:lpstr>ChatGPT：社会化的大型语言模型</vt:lpstr>
      <vt:lpstr>PowerPoint 演示文稿</vt:lpstr>
      <vt:lpstr>PowerPoint 演示文稿</vt:lpstr>
      <vt:lpstr>PowerPoint 演示文稿</vt:lpstr>
      <vt:lpstr>PowerPoint 演示文稿</vt:lpstr>
      <vt:lpstr>PowerPoint 演示文稿</vt:lpstr>
      <vt:lpstr>PowerPoint 演示文稿</vt:lpstr>
      <vt:lpstr>ChatGPT的与众不同：自然语言处理角度</vt:lpstr>
      <vt:lpstr>参考书目</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 睿华</dc:creator>
  <cp:lastModifiedBy>webuser</cp:lastModifiedBy>
  <cp:revision>103</cp:revision>
  <dcterms:created xsi:type="dcterms:W3CDTF">2020-11-18T07:52:21Z</dcterms:created>
  <dcterms:modified xsi:type="dcterms:W3CDTF">2024-11-28T00:43:23Z</dcterms:modified>
</cp:coreProperties>
</file>